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7" r:id="rId2"/>
    <p:sldId id="319" r:id="rId3"/>
    <p:sldId id="368" r:id="rId4"/>
    <p:sldId id="394" r:id="rId5"/>
    <p:sldId id="395" r:id="rId6"/>
    <p:sldId id="401" r:id="rId7"/>
    <p:sldId id="403" r:id="rId8"/>
    <p:sldId id="404" r:id="rId9"/>
    <p:sldId id="405" r:id="rId10"/>
    <p:sldId id="407" r:id="rId11"/>
    <p:sldId id="411" r:id="rId12"/>
    <p:sldId id="410" r:id="rId13"/>
    <p:sldId id="412" r:id="rId14"/>
    <p:sldId id="476" r:id="rId15"/>
    <p:sldId id="415" r:id="rId16"/>
    <p:sldId id="416" r:id="rId17"/>
    <p:sldId id="420" r:id="rId18"/>
    <p:sldId id="426" r:id="rId19"/>
    <p:sldId id="489" r:id="rId20"/>
    <p:sldId id="491" r:id="rId21"/>
    <p:sldId id="424" r:id="rId22"/>
    <p:sldId id="425" r:id="rId23"/>
    <p:sldId id="429" r:id="rId24"/>
    <p:sldId id="478" r:id="rId25"/>
    <p:sldId id="493" r:id="rId26"/>
    <p:sldId id="391" r:id="rId27"/>
    <p:sldId id="509" r:id="rId28"/>
    <p:sldId id="494" r:id="rId29"/>
    <p:sldId id="495" r:id="rId30"/>
    <p:sldId id="496" r:id="rId31"/>
    <p:sldId id="502" r:id="rId32"/>
    <p:sldId id="503" r:id="rId33"/>
    <p:sldId id="504" r:id="rId34"/>
    <p:sldId id="505" r:id="rId35"/>
    <p:sldId id="506" r:id="rId36"/>
    <p:sldId id="507" r:id="rId37"/>
    <p:sldId id="510" r:id="rId38"/>
    <p:sldId id="511" r:id="rId39"/>
    <p:sldId id="508" r:id="rId40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9446" autoAdjust="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F5F7CF-0F4C-475D-B104-99CCC99C039E}" type="doc">
      <dgm:prSet loTypeId="urn:microsoft.com/office/officeart/2005/8/layout/radial1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A3E7FE5D-7553-431F-A347-18B90F4277DB}">
      <dgm:prSet phldrT="[Текст]" custT="1"/>
      <dgm:spPr/>
      <dgm:t>
        <a:bodyPr/>
        <a:lstStyle/>
        <a:p>
          <a:pPr algn="l"/>
          <a:r>
            <a:rPr lang="ru-RU" sz="1400" dirty="0" smtClean="0"/>
            <a:t>    ДОО</a:t>
          </a:r>
          <a:endParaRPr lang="ru-RU" sz="1400" dirty="0"/>
        </a:p>
      </dgm:t>
    </dgm:pt>
    <dgm:pt modelId="{1458DD38-56D3-442F-954B-FF1F4FFCA7E9}" type="parTrans" cxnId="{16ED6F3D-DCD4-40BD-8AD1-5D2CCD229862}">
      <dgm:prSet/>
      <dgm:spPr/>
      <dgm:t>
        <a:bodyPr/>
        <a:lstStyle/>
        <a:p>
          <a:endParaRPr lang="ru-RU"/>
        </a:p>
      </dgm:t>
    </dgm:pt>
    <dgm:pt modelId="{1E8D12BB-3E1F-494D-99EB-194FE3C66209}" type="sibTrans" cxnId="{16ED6F3D-DCD4-40BD-8AD1-5D2CCD229862}">
      <dgm:prSet/>
      <dgm:spPr/>
      <dgm:t>
        <a:bodyPr/>
        <a:lstStyle/>
        <a:p>
          <a:endParaRPr lang="ru-RU"/>
        </a:p>
      </dgm:t>
    </dgm:pt>
    <dgm:pt modelId="{1D7B879C-F8F4-44BB-94F3-FF41EF4A31C6}">
      <dgm:prSet phldrT="[Текст]" custT="1"/>
      <dgm:spPr/>
      <dgm:t>
        <a:bodyPr/>
        <a:lstStyle/>
        <a:p>
          <a:r>
            <a:rPr lang="ru-RU" sz="1400" dirty="0" smtClean="0"/>
            <a:t>Педагогический совет</a:t>
          </a:r>
          <a:endParaRPr lang="ru-RU" sz="1400" dirty="0"/>
        </a:p>
      </dgm:t>
    </dgm:pt>
    <dgm:pt modelId="{C75EFC4A-F544-46C6-AD31-4FD5134BE761}" type="parTrans" cxnId="{C0057DED-F58B-49F9-9692-AB60F0967A64}">
      <dgm:prSet/>
      <dgm:spPr/>
      <dgm:t>
        <a:bodyPr/>
        <a:lstStyle/>
        <a:p>
          <a:endParaRPr lang="ru-RU" dirty="0"/>
        </a:p>
      </dgm:t>
    </dgm:pt>
    <dgm:pt modelId="{3C9AF979-C560-4E2F-9F29-18D9CE044C95}" type="sibTrans" cxnId="{C0057DED-F58B-49F9-9692-AB60F0967A64}">
      <dgm:prSet/>
      <dgm:spPr/>
      <dgm:t>
        <a:bodyPr/>
        <a:lstStyle/>
        <a:p>
          <a:endParaRPr lang="ru-RU"/>
        </a:p>
      </dgm:t>
    </dgm:pt>
    <dgm:pt modelId="{5F7AD231-0B99-4105-9500-26B23780A9CD}">
      <dgm:prSet phldrT="[Текст]" custT="1"/>
      <dgm:spPr/>
      <dgm:t>
        <a:bodyPr/>
        <a:lstStyle/>
        <a:p>
          <a:r>
            <a:rPr lang="ru-RU" sz="1400" dirty="0" smtClean="0"/>
            <a:t>Совет родителей</a:t>
          </a:r>
          <a:endParaRPr lang="ru-RU" sz="1400" dirty="0"/>
        </a:p>
      </dgm:t>
    </dgm:pt>
    <dgm:pt modelId="{1DA5CBBC-185B-4C2F-B534-912E06ADAAF4}" type="parTrans" cxnId="{AE549F2F-4155-490F-910D-01104102710C}">
      <dgm:prSet/>
      <dgm:spPr/>
      <dgm:t>
        <a:bodyPr/>
        <a:lstStyle/>
        <a:p>
          <a:endParaRPr lang="ru-RU" dirty="0"/>
        </a:p>
      </dgm:t>
    </dgm:pt>
    <dgm:pt modelId="{0CB46B1F-709F-4B8C-8AA8-3B1DC3890BA0}" type="sibTrans" cxnId="{AE549F2F-4155-490F-910D-01104102710C}">
      <dgm:prSet/>
      <dgm:spPr/>
      <dgm:t>
        <a:bodyPr/>
        <a:lstStyle/>
        <a:p>
          <a:endParaRPr lang="ru-RU"/>
        </a:p>
      </dgm:t>
    </dgm:pt>
    <dgm:pt modelId="{5808B538-8157-4441-8927-BBBD30A797F4}">
      <dgm:prSet phldrT="[Текст]" custT="1"/>
      <dgm:spPr/>
      <dgm:t>
        <a:bodyPr/>
        <a:lstStyle/>
        <a:p>
          <a:r>
            <a:rPr lang="ru-RU" sz="1400" dirty="0" smtClean="0"/>
            <a:t>Общее собрание  трудового</a:t>
          </a:r>
        </a:p>
        <a:p>
          <a:r>
            <a:rPr lang="ru-RU" sz="1400" dirty="0" smtClean="0"/>
            <a:t>коллектива</a:t>
          </a:r>
          <a:endParaRPr lang="ru-RU" sz="1400" dirty="0"/>
        </a:p>
      </dgm:t>
    </dgm:pt>
    <dgm:pt modelId="{1E3E6E4C-40D4-481D-A0FD-06600D213681}" type="parTrans" cxnId="{C1CF15CB-4D30-47D3-B378-C1242926D6FA}">
      <dgm:prSet/>
      <dgm:spPr/>
      <dgm:t>
        <a:bodyPr/>
        <a:lstStyle/>
        <a:p>
          <a:endParaRPr lang="ru-RU" dirty="0"/>
        </a:p>
      </dgm:t>
    </dgm:pt>
    <dgm:pt modelId="{CCAB0D0E-EF84-4E43-B13D-A3709F8EFCA6}" type="sibTrans" cxnId="{C1CF15CB-4D30-47D3-B378-C1242926D6FA}">
      <dgm:prSet/>
      <dgm:spPr/>
      <dgm:t>
        <a:bodyPr/>
        <a:lstStyle/>
        <a:p>
          <a:endParaRPr lang="ru-RU"/>
        </a:p>
      </dgm:t>
    </dgm:pt>
    <dgm:pt modelId="{297D5715-C5F9-456E-B2CE-15328D9E072D}">
      <dgm:prSet phldrT="[Текст]" custT="1"/>
      <dgm:spPr/>
      <dgm:t>
        <a:bodyPr/>
        <a:lstStyle/>
        <a:p>
          <a:r>
            <a:rPr lang="ru-RU" sz="1400" dirty="0" smtClean="0"/>
            <a:t>Наблюдательный совет</a:t>
          </a:r>
          <a:endParaRPr lang="ru-RU" sz="1400" dirty="0"/>
        </a:p>
      </dgm:t>
    </dgm:pt>
    <dgm:pt modelId="{51948305-7FE0-4BAB-8608-4B03834BC3F8}" type="parTrans" cxnId="{2B2058F5-75C1-4303-89E9-9DFF00F09CF6}">
      <dgm:prSet/>
      <dgm:spPr/>
      <dgm:t>
        <a:bodyPr/>
        <a:lstStyle/>
        <a:p>
          <a:endParaRPr lang="ru-RU" dirty="0"/>
        </a:p>
      </dgm:t>
    </dgm:pt>
    <dgm:pt modelId="{0E5B2483-246A-48F7-BBA1-AD767F22FCD5}" type="sibTrans" cxnId="{2B2058F5-75C1-4303-89E9-9DFF00F09CF6}">
      <dgm:prSet/>
      <dgm:spPr/>
      <dgm:t>
        <a:bodyPr/>
        <a:lstStyle/>
        <a:p>
          <a:endParaRPr lang="ru-RU"/>
        </a:p>
      </dgm:t>
    </dgm:pt>
    <dgm:pt modelId="{905F7C9B-7EF0-474F-AB03-598307861638}" type="pres">
      <dgm:prSet presAssocID="{0DF5F7CF-0F4C-475D-B104-99CCC99C039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B04751-E7EA-4630-A426-C446D79B8ED5}" type="pres">
      <dgm:prSet presAssocID="{A3E7FE5D-7553-431F-A347-18B90F4277DB}" presName="centerShape" presStyleLbl="node0" presStyleIdx="0" presStyleCnt="1"/>
      <dgm:spPr/>
      <dgm:t>
        <a:bodyPr/>
        <a:lstStyle/>
        <a:p>
          <a:endParaRPr lang="ru-RU"/>
        </a:p>
      </dgm:t>
    </dgm:pt>
    <dgm:pt modelId="{0A18B4E3-CE4C-4257-B25D-F1046DBF0B00}" type="pres">
      <dgm:prSet presAssocID="{C75EFC4A-F544-46C6-AD31-4FD5134BE761}" presName="Name9" presStyleLbl="parChTrans1D2" presStyleIdx="0" presStyleCnt="4"/>
      <dgm:spPr/>
      <dgm:t>
        <a:bodyPr/>
        <a:lstStyle/>
        <a:p>
          <a:endParaRPr lang="ru-RU"/>
        </a:p>
      </dgm:t>
    </dgm:pt>
    <dgm:pt modelId="{9ED9E011-04E1-4AF1-A1B5-805635AD672E}" type="pres">
      <dgm:prSet presAssocID="{C75EFC4A-F544-46C6-AD31-4FD5134BE761}" presName="connTx" presStyleLbl="parChTrans1D2" presStyleIdx="0" presStyleCnt="4"/>
      <dgm:spPr/>
      <dgm:t>
        <a:bodyPr/>
        <a:lstStyle/>
        <a:p>
          <a:endParaRPr lang="ru-RU"/>
        </a:p>
      </dgm:t>
    </dgm:pt>
    <dgm:pt modelId="{D41DEC48-CCCF-4509-B983-1C48337F1B2B}" type="pres">
      <dgm:prSet presAssocID="{1D7B879C-F8F4-44BB-94F3-FF41EF4A31C6}" presName="node" presStyleLbl="node1" presStyleIdx="0" presStyleCnt="4" custScaleX="1127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2CBF6A-DC64-43EE-86E4-FC3B7C24A42D}" type="pres">
      <dgm:prSet presAssocID="{1DA5CBBC-185B-4C2F-B534-912E06ADAAF4}" presName="Name9" presStyleLbl="parChTrans1D2" presStyleIdx="1" presStyleCnt="4"/>
      <dgm:spPr/>
      <dgm:t>
        <a:bodyPr/>
        <a:lstStyle/>
        <a:p>
          <a:endParaRPr lang="ru-RU"/>
        </a:p>
      </dgm:t>
    </dgm:pt>
    <dgm:pt modelId="{FD94A949-D7DC-48F7-8F82-A3FE3DC7AB6F}" type="pres">
      <dgm:prSet presAssocID="{1DA5CBBC-185B-4C2F-B534-912E06ADAAF4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E9A211B-156A-4203-96B8-14973C5730FD}" type="pres">
      <dgm:prSet presAssocID="{5F7AD231-0B99-4105-9500-26B23780A9CD}" presName="node" presStyleLbl="node1" presStyleIdx="1" presStyleCnt="4" custScaleX="1142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671F3-845E-4998-A188-FC98067DC8F2}" type="pres">
      <dgm:prSet presAssocID="{1E3E6E4C-40D4-481D-A0FD-06600D213681}" presName="Name9" presStyleLbl="parChTrans1D2" presStyleIdx="2" presStyleCnt="4"/>
      <dgm:spPr/>
      <dgm:t>
        <a:bodyPr/>
        <a:lstStyle/>
        <a:p>
          <a:endParaRPr lang="ru-RU"/>
        </a:p>
      </dgm:t>
    </dgm:pt>
    <dgm:pt modelId="{53CB6082-0B37-4412-909A-41252906EE4F}" type="pres">
      <dgm:prSet presAssocID="{1E3E6E4C-40D4-481D-A0FD-06600D213681}" presName="connTx" presStyleLbl="parChTrans1D2" presStyleIdx="2" presStyleCnt="4"/>
      <dgm:spPr/>
      <dgm:t>
        <a:bodyPr/>
        <a:lstStyle/>
        <a:p>
          <a:endParaRPr lang="ru-RU"/>
        </a:p>
      </dgm:t>
    </dgm:pt>
    <dgm:pt modelId="{6DA9A6A3-294B-41EF-BD68-F4994F4D3664}" type="pres">
      <dgm:prSet presAssocID="{5808B538-8157-4441-8927-BBBD30A797F4}" presName="node" presStyleLbl="node1" presStyleIdx="2" presStyleCnt="4" custScaleX="114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149FE4-3DEA-48D1-9292-FFF933FD4434}" type="pres">
      <dgm:prSet presAssocID="{51948305-7FE0-4BAB-8608-4B03834BC3F8}" presName="Name9" presStyleLbl="parChTrans1D2" presStyleIdx="3" presStyleCnt="4"/>
      <dgm:spPr/>
      <dgm:t>
        <a:bodyPr/>
        <a:lstStyle/>
        <a:p>
          <a:endParaRPr lang="ru-RU"/>
        </a:p>
      </dgm:t>
    </dgm:pt>
    <dgm:pt modelId="{2C961D13-CDA8-4766-A6D9-30E72A6BE623}" type="pres">
      <dgm:prSet presAssocID="{51948305-7FE0-4BAB-8608-4B03834BC3F8}" presName="connTx" presStyleLbl="parChTrans1D2" presStyleIdx="3" presStyleCnt="4"/>
      <dgm:spPr/>
      <dgm:t>
        <a:bodyPr/>
        <a:lstStyle/>
        <a:p>
          <a:endParaRPr lang="ru-RU"/>
        </a:p>
      </dgm:t>
    </dgm:pt>
    <dgm:pt modelId="{DBE05209-A4CD-426C-8B37-1E4C4D0D4F22}" type="pres">
      <dgm:prSet presAssocID="{297D5715-C5F9-456E-B2CE-15328D9E072D}" presName="node" presStyleLbl="node1" presStyleIdx="3" presStyleCnt="4" custScaleX="131788" custScaleY="101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868FE8-F317-4A8B-8849-51197E7325C2}" type="presOf" srcId="{1D7B879C-F8F4-44BB-94F3-FF41EF4A31C6}" destId="{D41DEC48-CCCF-4509-B983-1C48337F1B2B}" srcOrd="0" destOrd="0" presId="urn:microsoft.com/office/officeart/2005/8/layout/radial1"/>
    <dgm:cxn modelId="{A75C6388-2180-4EEA-8207-AB7D1D36A4B4}" type="presOf" srcId="{A3E7FE5D-7553-431F-A347-18B90F4277DB}" destId="{05B04751-E7EA-4630-A426-C446D79B8ED5}" srcOrd="0" destOrd="0" presId="urn:microsoft.com/office/officeart/2005/8/layout/radial1"/>
    <dgm:cxn modelId="{DACD1745-F722-4CF5-A6DE-B17DAAD242DD}" type="presOf" srcId="{1E3E6E4C-40D4-481D-A0FD-06600D213681}" destId="{53CB6082-0B37-4412-909A-41252906EE4F}" srcOrd="1" destOrd="0" presId="urn:microsoft.com/office/officeart/2005/8/layout/radial1"/>
    <dgm:cxn modelId="{4F8635A3-942C-4D66-8489-DE8A0884485F}" type="presOf" srcId="{297D5715-C5F9-456E-B2CE-15328D9E072D}" destId="{DBE05209-A4CD-426C-8B37-1E4C4D0D4F22}" srcOrd="0" destOrd="0" presId="urn:microsoft.com/office/officeart/2005/8/layout/radial1"/>
    <dgm:cxn modelId="{C1CF15CB-4D30-47D3-B378-C1242926D6FA}" srcId="{A3E7FE5D-7553-431F-A347-18B90F4277DB}" destId="{5808B538-8157-4441-8927-BBBD30A797F4}" srcOrd="2" destOrd="0" parTransId="{1E3E6E4C-40D4-481D-A0FD-06600D213681}" sibTransId="{CCAB0D0E-EF84-4E43-B13D-A3709F8EFCA6}"/>
    <dgm:cxn modelId="{22A6DB5F-E1D4-4509-8261-7A5CB229BF8A}" type="presOf" srcId="{5F7AD231-0B99-4105-9500-26B23780A9CD}" destId="{1E9A211B-156A-4203-96B8-14973C5730FD}" srcOrd="0" destOrd="0" presId="urn:microsoft.com/office/officeart/2005/8/layout/radial1"/>
    <dgm:cxn modelId="{AE549F2F-4155-490F-910D-01104102710C}" srcId="{A3E7FE5D-7553-431F-A347-18B90F4277DB}" destId="{5F7AD231-0B99-4105-9500-26B23780A9CD}" srcOrd="1" destOrd="0" parTransId="{1DA5CBBC-185B-4C2F-B534-912E06ADAAF4}" sibTransId="{0CB46B1F-709F-4B8C-8AA8-3B1DC3890BA0}"/>
    <dgm:cxn modelId="{16ED6F3D-DCD4-40BD-8AD1-5D2CCD229862}" srcId="{0DF5F7CF-0F4C-475D-B104-99CCC99C039E}" destId="{A3E7FE5D-7553-431F-A347-18B90F4277DB}" srcOrd="0" destOrd="0" parTransId="{1458DD38-56D3-442F-954B-FF1F4FFCA7E9}" sibTransId="{1E8D12BB-3E1F-494D-99EB-194FE3C66209}"/>
    <dgm:cxn modelId="{A27943B9-9E22-4384-8DC4-CAD3D972E9B9}" type="presOf" srcId="{51948305-7FE0-4BAB-8608-4B03834BC3F8}" destId="{EA149FE4-3DEA-48D1-9292-FFF933FD4434}" srcOrd="0" destOrd="0" presId="urn:microsoft.com/office/officeart/2005/8/layout/radial1"/>
    <dgm:cxn modelId="{C0057DED-F58B-49F9-9692-AB60F0967A64}" srcId="{A3E7FE5D-7553-431F-A347-18B90F4277DB}" destId="{1D7B879C-F8F4-44BB-94F3-FF41EF4A31C6}" srcOrd="0" destOrd="0" parTransId="{C75EFC4A-F544-46C6-AD31-4FD5134BE761}" sibTransId="{3C9AF979-C560-4E2F-9F29-18D9CE044C95}"/>
    <dgm:cxn modelId="{69A38DC2-B7C0-40FB-9E4B-4F6844001332}" type="presOf" srcId="{C75EFC4A-F544-46C6-AD31-4FD5134BE761}" destId="{0A18B4E3-CE4C-4257-B25D-F1046DBF0B00}" srcOrd="0" destOrd="0" presId="urn:microsoft.com/office/officeart/2005/8/layout/radial1"/>
    <dgm:cxn modelId="{2B2058F5-75C1-4303-89E9-9DFF00F09CF6}" srcId="{A3E7FE5D-7553-431F-A347-18B90F4277DB}" destId="{297D5715-C5F9-456E-B2CE-15328D9E072D}" srcOrd="3" destOrd="0" parTransId="{51948305-7FE0-4BAB-8608-4B03834BC3F8}" sibTransId="{0E5B2483-246A-48F7-BBA1-AD767F22FCD5}"/>
    <dgm:cxn modelId="{139DDFAA-FD26-4C36-9ED0-07A4851436CF}" type="presOf" srcId="{5808B538-8157-4441-8927-BBBD30A797F4}" destId="{6DA9A6A3-294B-41EF-BD68-F4994F4D3664}" srcOrd="0" destOrd="0" presId="urn:microsoft.com/office/officeart/2005/8/layout/radial1"/>
    <dgm:cxn modelId="{F3C12399-9C6D-4A58-B3C5-D1229C2B51F7}" type="presOf" srcId="{0DF5F7CF-0F4C-475D-B104-99CCC99C039E}" destId="{905F7C9B-7EF0-474F-AB03-598307861638}" srcOrd="0" destOrd="0" presId="urn:microsoft.com/office/officeart/2005/8/layout/radial1"/>
    <dgm:cxn modelId="{498F2AD5-FE64-4D9E-B204-C00C0BC3B64B}" type="presOf" srcId="{1DA5CBBC-185B-4C2F-B534-912E06ADAAF4}" destId="{9B2CBF6A-DC64-43EE-86E4-FC3B7C24A42D}" srcOrd="0" destOrd="0" presId="urn:microsoft.com/office/officeart/2005/8/layout/radial1"/>
    <dgm:cxn modelId="{7E29DFCC-2455-4555-B582-20EB5F846284}" type="presOf" srcId="{1E3E6E4C-40D4-481D-A0FD-06600D213681}" destId="{E7E671F3-845E-4998-A188-FC98067DC8F2}" srcOrd="0" destOrd="0" presId="urn:microsoft.com/office/officeart/2005/8/layout/radial1"/>
    <dgm:cxn modelId="{23509BDA-7EB2-46A9-B930-342AC994617A}" type="presOf" srcId="{51948305-7FE0-4BAB-8608-4B03834BC3F8}" destId="{2C961D13-CDA8-4766-A6D9-30E72A6BE623}" srcOrd="1" destOrd="0" presId="urn:microsoft.com/office/officeart/2005/8/layout/radial1"/>
    <dgm:cxn modelId="{C02849E2-223F-40F6-8EF3-3D1D2734FEB7}" type="presOf" srcId="{1DA5CBBC-185B-4C2F-B534-912E06ADAAF4}" destId="{FD94A949-D7DC-48F7-8F82-A3FE3DC7AB6F}" srcOrd="1" destOrd="0" presId="urn:microsoft.com/office/officeart/2005/8/layout/radial1"/>
    <dgm:cxn modelId="{5A3A8947-F6DF-43AB-86EC-E2A36DABBB06}" type="presOf" srcId="{C75EFC4A-F544-46C6-AD31-4FD5134BE761}" destId="{9ED9E011-04E1-4AF1-A1B5-805635AD672E}" srcOrd="1" destOrd="0" presId="urn:microsoft.com/office/officeart/2005/8/layout/radial1"/>
    <dgm:cxn modelId="{1DD5C908-6A1D-4203-9E8B-BC387D992342}" type="presParOf" srcId="{905F7C9B-7EF0-474F-AB03-598307861638}" destId="{05B04751-E7EA-4630-A426-C446D79B8ED5}" srcOrd="0" destOrd="0" presId="urn:microsoft.com/office/officeart/2005/8/layout/radial1"/>
    <dgm:cxn modelId="{3A6AA79F-1C9E-42D3-8779-7A24C9905070}" type="presParOf" srcId="{905F7C9B-7EF0-474F-AB03-598307861638}" destId="{0A18B4E3-CE4C-4257-B25D-F1046DBF0B00}" srcOrd="1" destOrd="0" presId="urn:microsoft.com/office/officeart/2005/8/layout/radial1"/>
    <dgm:cxn modelId="{154849B0-1060-4665-A9AE-D29227A1486E}" type="presParOf" srcId="{0A18B4E3-CE4C-4257-B25D-F1046DBF0B00}" destId="{9ED9E011-04E1-4AF1-A1B5-805635AD672E}" srcOrd="0" destOrd="0" presId="urn:microsoft.com/office/officeart/2005/8/layout/radial1"/>
    <dgm:cxn modelId="{B19473C4-A764-4DBE-B315-A46DECD124F4}" type="presParOf" srcId="{905F7C9B-7EF0-474F-AB03-598307861638}" destId="{D41DEC48-CCCF-4509-B983-1C48337F1B2B}" srcOrd="2" destOrd="0" presId="urn:microsoft.com/office/officeart/2005/8/layout/radial1"/>
    <dgm:cxn modelId="{32B288CB-5C9B-4EA8-95F7-1EAEC1BB666F}" type="presParOf" srcId="{905F7C9B-7EF0-474F-AB03-598307861638}" destId="{9B2CBF6A-DC64-43EE-86E4-FC3B7C24A42D}" srcOrd="3" destOrd="0" presId="urn:microsoft.com/office/officeart/2005/8/layout/radial1"/>
    <dgm:cxn modelId="{CC91D312-94FC-4227-82B5-933CF30E61DD}" type="presParOf" srcId="{9B2CBF6A-DC64-43EE-86E4-FC3B7C24A42D}" destId="{FD94A949-D7DC-48F7-8F82-A3FE3DC7AB6F}" srcOrd="0" destOrd="0" presId="urn:microsoft.com/office/officeart/2005/8/layout/radial1"/>
    <dgm:cxn modelId="{A6F18BD8-4D6E-4E6E-A6B2-0E55F8F7A387}" type="presParOf" srcId="{905F7C9B-7EF0-474F-AB03-598307861638}" destId="{1E9A211B-156A-4203-96B8-14973C5730FD}" srcOrd="4" destOrd="0" presId="urn:microsoft.com/office/officeart/2005/8/layout/radial1"/>
    <dgm:cxn modelId="{58075D8A-B00E-4238-82FD-C049BFA423DC}" type="presParOf" srcId="{905F7C9B-7EF0-474F-AB03-598307861638}" destId="{E7E671F3-845E-4998-A188-FC98067DC8F2}" srcOrd="5" destOrd="0" presId="urn:microsoft.com/office/officeart/2005/8/layout/radial1"/>
    <dgm:cxn modelId="{D1B17E6C-BA0D-4783-835F-5F5589DFF91B}" type="presParOf" srcId="{E7E671F3-845E-4998-A188-FC98067DC8F2}" destId="{53CB6082-0B37-4412-909A-41252906EE4F}" srcOrd="0" destOrd="0" presId="urn:microsoft.com/office/officeart/2005/8/layout/radial1"/>
    <dgm:cxn modelId="{69C2803D-399E-4447-8360-D91366B580F1}" type="presParOf" srcId="{905F7C9B-7EF0-474F-AB03-598307861638}" destId="{6DA9A6A3-294B-41EF-BD68-F4994F4D3664}" srcOrd="6" destOrd="0" presId="urn:microsoft.com/office/officeart/2005/8/layout/radial1"/>
    <dgm:cxn modelId="{230F2025-97E2-47FE-B6A5-636240E7BB9E}" type="presParOf" srcId="{905F7C9B-7EF0-474F-AB03-598307861638}" destId="{EA149FE4-3DEA-48D1-9292-FFF933FD4434}" srcOrd="7" destOrd="0" presId="urn:microsoft.com/office/officeart/2005/8/layout/radial1"/>
    <dgm:cxn modelId="{48F9A98C-7E78-42BD-986F-FC0D0E0E6C9E}" type="presParOf" srcId="{EA149FE4-3DEA-48D1-9292-FFF933FD4434}" destId="{2C961D13-CDA8-4766-A6D9-30E72A6BE623}" srcOrd="0" destOrd="0" presId="urn:microsoft.com/office/officeart/2005/8/layout/radial1"/>
    <dgm:cxn modelId="{66756BB4-15A2-4526-8935-2C95A77ED787}" type="presParOf" srcId="{905F7C9B-7EF0-474F-AB03-598307861638}" destId="{DBE05209-A4CD-426C-8B37-1E4C4D0D4F22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951E47D7-B58D-487C-99B9-665AF9991611}" type="datetimeFigureOut">
              <a:rPr lang="ru-RU"/>
              <a:pPr/>
              <a:t>28.07.2022</a:t>
            </a:fld>
            <a:endParaRPr lang="ru-RU" dirty="0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ru-RU" dirty="0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855CE589-53A6-4261-B796-A36EE307AD9B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858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014B2-711A-4E18-8E4A-FC7039DF0729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E4FD8-95F2-48EE-BAF4-C873220C28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A0AB9-36C1-4B93-8690-9D53D862FDD9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35497-F0CC-4BF6-8F2C-26DE8D34BC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F4816-A452-4982-8365-CEC51F98F102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00257-3371-4E9C-9C47-0235523A88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5F37D-5400-4C14-93C6-292785D69429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0A366-E6E7-4611-8041-AB296355A1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6FC82-8D2F-4965-8A6A-34CC526E5A50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9E671-2541-4BE1-84F9-2CE9E1D769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06742-871D-4ECA-AF1B-C2FDD1274F65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E12E8-C7D6-4E6F-BD10-D391E711D3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7384A-51F6-4E7D-9D24-052390845957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63BCE-2ADC-4F41-877B-7650D36474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DFE37-DC25-41F1-8270-5E177DD0CD7B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80DDF-1733-436C-B0FB-94C8D3E0B7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6DE00-F496-4E57-AC43-98DE3D6FE5F8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FE99-A80D-4C55-A0E0-F519A6E673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73F4D-3290-4EE5-AC6A-CCAC765DE579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95E0E-7F42-4939-95FF-F0FF360EDB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65D1F-AD47-4AA0-8D60-A48C4309EDF6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414BD-2146-4F36-9A67-B460619381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1D13-91C0-4407-A4C9-16D7D2977C02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D0055-7013-4428-923F-5B2B464623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8A148-1973-461E-B397-06BD9330EC9C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66F08-B707-4289-ABC1-15D10F5962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08600-3809-4011-AAC9-56128ECCC170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89236-D814-4AD5-9E1A-34C6219F7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2986E-79C4-45FF-92F1-4C3FB20E0084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05873-0C58-4183-9090-D83A983327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C437C-A0DF-4D46-859B-3F4D4F8D5872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CCF3C-75CF-43C4-AE7A-73E82056F6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263746-FACE-4265-90B6-838738518BC4}" type="datetimeFigureOut">
              <a:rPr lang="en-US"/>
              <a:pPr>
                <a:defRPr/>
              </a:pPr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D33D4BA5-6850-4F80-938A-B064381B43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1" r:id="rId2"/>
    <p:sldLayoutId id="2147483720" r:id="rId3"/>
    <p:sldLayoutId id="2147483719" r:id="rId4"/>
    <p:sldLayoutId id="2147483718" r:id="rId5"/>
    <p:sldLayoutId id="2147483717" r:id="rId6"/>
    <p:sldLayoutId id="2147483716" r:id="rId7"/>
    <p:sldLayoutId id="2147483715" r:id="rId8"/>
    <p:sldLayoutId id="2147483714" r:id="rId9"/>
    <p:sldLayoutId id="2147483713" r:id="rId10"/>
    <p:sldLayoutId id="2147483723" r:id="rId11"/>
    <p:sldLayoutId id="2147483712" r:id="rId12"/>
    <p:sldLayoutId id="2147483724" r:id="rId13"/>
    <p:sldLayoutId id="2147483711" r:id="rId14"/>
    <p:sldLayoutId id="2147483710" r:id="rId15"/>
    <p:sldLayoutId id="2147483709" r:id="rId16"/>
  </p:sldLayoutIdLst>
  <p:transition spd="med">
    <p:diamond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169773" y="188913"/>
            <a:ext cx="8104402" cy="1049337"/>
          </a:xfrm>
        </p:spPr>
        <p:txBody>
          <a:bodyPr>
            <a:normAutofit/>
          </a:bodyPr>
          <a:lstStyle/>
          <a:p>
            <a:pPr algn="ctr" eaLnBrk="1" hangingPunct="1"/>
            <a:endParaRPr lang="ru-RU" sz="1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9773" y="160338"/>
            <a:ext cx="7383677" cy="1198905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2000" b="1" dirty="0">
                <a:solidFill>
                  <a:srgbClr val="FF0000"/>
                </a:solidFill>
              </a:rPr>
              <a:t> Законодательство Российской Федерации в области образования, разработка нормативно-правовой документации в ДОО и организация ее исполнения.</a:t>
            </a:r>
            <a:endParaRPr lang="ru-RU" sz="2000" dirty="0">
              <a:solidFill>
                <a:srgbClr val="FF0000"/>
              </a:solidFill>
            </a:endParaRPr>
          </a:p>
          <a:p>
            <a:pPr marL="0" indent="0" algn="ctr" eaLnBrk="1" hangingPunct="1">
              <a:buNone/>
            </a:pPr>
            <a:endParaRPr lang="ru-RU" sz="2000" b="1" dirty="0" smtClean="0">
              <a:solidFill>
                <a:srgbClr val="C00000"/>
              </a:solidFill>
            </a:endParaRPr>
          </a:p>
        </p:txBody>
      </p:sp>
      <p:sp>
        <p:nvSpPr>
          <p:cNvPr id="5124" name="AutoShape 2" descr="Картинки по запросу Фото детей и воспитателей в детском сад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dirty="0">
              <a:latin typeface="Trebuchet MS" pitchFamily="34" charset="0"/>
            </a:endParaRPr>
          </a:p>
        </p:txBody>
      </p:sp>
      <p:pic>
        <p:nvPicPr>
          <p:cNvPr id="10" name="Объект 3" descr="https://present5.com/presentation/262808113_438266577/image-39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37" y="1645920"/>
            <a:ext cx="7607663" cy="482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054" y="284205"/>
            <a:ext cx="8742833" cy="1525883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Федерации» </a:t>
            </a:r>
            <a:r>
              <a:rPr lang="ru-RU" sz="1800" b="1" dirty="0" smtClean="0">
                <a:solidFill>
                  <a:srgbClr val="FF0000"/>
                </a:solidFill>
              </a:rPr>
              <a:t>Статья 25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rgbClr val="FF0000"/>
                </a:solidFill>
              </a:rPr>
              <a:t>«Устав образовательной организации» </a:t>
            </a: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276" y="1186249"/>
            <a:ext cx="8861913" cy="511004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ru-RU" dirty="0" smtClean="0"/>
              <a:t>В </a:t>
            </a:r>
            <a:r>
              <a:rPr lang="ru-RU" dirty="0"/>
              <a:t>уставе образовательной организации должна содержаться наряду с информацией, предусмотренной законодательством Российской Федерации, следующая информация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тип образовательной организации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учредитель или учредители образовательной организации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виды реализуемых образовательных программ с указанием уровня образования и (или) направленности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структура и компетенция органов управления образовательной организацией, порядок их формирования и сроки полномочий.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образовательной организации должны быть созданы условия для ознакомления всех работников, обучающихся, родителей (законных представителей) несовершеннолетних обучающихся с ее уставом.</a:t>
            </a:r>
            <a:br>
              <a:rPr lang="ru-RU" dirty="0"/>
            </a:b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Локальный нормативный акт ДОО</a:t>
            </a:r>
            <a:r>
              <a:rPr lang="ru-RU" u="sng" dirty="0"/>
              <a:t>: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Порядок ознакомления с документами, регламентирующими учреждение и осуществление образовательной деятельности в ДОО.</a:t>
            </a: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335" y="3490783"/>
            <a:ext cx="961708" cy="96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442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984" y="148281"/>
            <a:ext cx="8755190" cy="1562953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Федерации» </a:t>
            </a:r>
            <a:r>
              <a:rPr lang="ru-RU" sz="1800" b="1" dirty="0" smtClean="0">
                <a:solidFill>
                  <a:srgbClr val="FF0000"/>
                </a:solidFill>
              </a:rPr>
              <a:t>Статья 26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rgbClr val="FF0000"/>
                </a:solidFill>
              </a:rPr>
              <a:t>«Управление образовательной организацией» </a:t>
            </a: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389" y="1946366"/>
            <a:ext cx="8686800" cy="434993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13171471"/>
              </p:ext>
            </p:extLst>
          </p:nvPr>
        </p:nvGraphicFramePr>
        <p:xfrm>
          <a:off x="1045028" y="1632857"/>
          <a:ext cx="8451669" cy="45197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659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6023" y="117566"/>
            <a:ext cx="8438152" cy="1306285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Федерации» </a:t>
            </a:r>
            <a:r>
              <a:rPr lang="ru-RU" sz="1800" b="1" dirty="0" smtClean="0">
                <a:solidFill>
                  <a:srgbClr val="FF0000"/>
                </a:solidFill>
              </a:rPr>
              <a:t>Статья 28 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rgbClr val="FF0000"/>
                </a:solidFill>
              </a:rPr>
              <a:t>«</a:t>
            </a:r>
            <a:r>
              <a:rPr lang="ru-RU" sz="1800" b="1" i="1" dirty="0">
                <a:solidFill>
                  <a:srgbClr val="FF0000"/>
                </a:solidFill>
              </a:rPr>
              <a:t>Компетенция, права, обязанности и ответственность образовательной организации</a:t>
            </a:r>
            <a:r>
              <a:rPr lang="ru-RU" sz="1800" b="1" i="1" dirty="0" smtClean="0">
                <a:solidFill>
                  <a:srgbClr val="FF0000"/>
                </a:solidFill>
              </a:rPr>
              <a:t>» </a:t>
            </a:r>
            <a:r>
              <a:rPr lang="ru-RU" sz="1800" i="1" dirty="0">
                <a:solidFill>
                  <a:srgbClr val="FF0000"/>
                </a:solidFill>
              </a:rPr>
              <a:t/>
            </a:r>
            <a:br>
              <a:rPr lang="ru-RU" sz="1800" i="1" dirty="0">
                <a:solidFill>
                  <a:srgbClr val="FF0000"/>
                </a:solidFill>
              </a:rPr>
            </a:br>
            <a:endParaRPr lang="ru-RU" sz="18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3632" y="1280160"/>
            <a:ext cx="8849557" cy="557784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</a:t>
            </a:r>
            <a:r>
              <a:rPr lang="ru-RU" dirty="0" smtClean="0"/>
              <a:t>азработка </a:t>
            </a:r>
            <a:r>
              <a:rPr lang="ru-RU" dirty="0"/>
              <a:t>и принятие правил внутреннего распорядка обучающихся, правил внутреннего трудового распорядка, иных локальных нормативных </a:t>
            </a:r>
            <a:r>
              <a:rPr lang="ru-RU" dirty="0" smtClean="0"/>
              <a:t>актов. 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Локальные нормативные акты </a:t>
            </a: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ДОО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Правила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внутреннего распорядка для воспитанников;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Правила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внутреннего распорядка работников;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редоставление </a:t>
            </a:r>
            <a:r>
              <a:rPr lang="ru-RU" dirty="0"/>
              <a:t>учредителю и общественности ежегодного отчета о поступлении и расходовании финансовых и материальных средств, а также отчета о результатах </a:t>
            </a:r>
            <a:r>
              <a:rPr lang="ru-RU" dirty="0" smtClean="0"/>
              <a:t>самообследования</a:t>
            </a:r>
            <a:r>
              <a:rPr lang="ru-RU" dirty="0"/>
              <a:t>.</a:t>
            </a:r>
            <a:endParaRPr lang="ru-RU" dirty="0" smtClean="0"/>
          </a:p>
          <a:p>
            <a:pPr marL="0" indent="0">
              <a:buNone/>
            </a:pP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Локальные нормативные акты </a:t>
            </a: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ДОО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Положение о порядке проведения самообследования в ДОО;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 формировании и расходовании внебюджетных средств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/>
              <a:t>Разработка и утверждение по согласованию с учредителем программы развития образовательной </a:t>
            </a:r>
            <a:r>
              <a:rPr lang="ru-RU" dirty="0" smtClean="0"/>
              <a:t>организации.</a:t>
            </a:r>
            <a:endParaRPr lang="ru-RU" dirty="0"/>
          </a:p>
          <a:p>
            <a:pPr marL="0" indent="0">
              <a:buNone/>
            </a:pP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Локальный нормативный акт ДОО</a:t>
            </a:r>
            <a:r>
              <a:rPr lang="ru-RU" dirty="0"/>
              <a:t>: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Программа развития ДОО (на трехлетний период)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632" y="3497344"/>
            <a:ext cx="1287162" cy="128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091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7330" y="195943"/>
            <a:ext cx="8253608" cy="108916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769" y="195943"/>
            <a:ext cx="8537106" cy="630371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Прием обучающихся в образовательную </a:t>
            </a:r>
            <a:r>
              <a:rPr lang="ru-RU" dirty="0" smtClean="0"/>
              <a:t>организацию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Локальный нормативный акт </a:t>
            </a: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ДОО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Правила приема на обучение по образовательным программам дошкольного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образования.</a:t>
            </a:r>
          </a:p>
          <a:p>
            <a:pPr marL="0" indent="0">
              <a:buNone/>
            </a:pPr>
            <a:r>
              <a:rPr lang="ru-RU" dirty="0" smtClean="0"/>
              <a:t>Проведение </a:t>
            </a:r>
            <a:r>
              <a:rPr lang="ru-RU" dirty="0"/>
              <a:t>самообследования, обеспечение функционирования внутренней системы оценки качества </a:t>
            </a:r>
            <a:r>
              <a:rPr lang="ru-RU" dirty="0" smtClean="0"/>
              <a:t>образования</a:t>
            </a:r>
            <a:r>
              <a:rPr lang="ru-RU" dirty="0"/>
              <a:t>.</a:t>
            </a:r>
            <a:endParaRPr lang="ru-RU" dirty="0" smtClean="0"/>
          </a:p>
          <a:p>
            <a:pPr marL="0" indent="0">
              <a:buNone/>
            </a:pP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Локальные нормативные акты ДОО:</a:t>
            </a:r>
            <a:endParaRPr lang="ru-RU" dirty="0"/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 порядке проведения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самообследования.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Положение о внутренней системе качества образования в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ДОО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оздание </a:t>
            </a:r>
            <a:r>
              <a:rPr lang="ru-RU" dirty="0"/>
              <a:t>необходимых условий для охраны и укрепления здоровья, организации питания обучающихся и работников образовательной </a:t>
            </a:r>
            <a:r>
              <a:rPr lang="ru-RU" dirty="0" smtClean="0"/>
              <a:t>организации.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Локальные нормативные акты ДОО:</a:t>
            </a:r>
            <a:endParaRPr lang="ru-RU" dirty="0"/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 организации питания в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ДОО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 Совете по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питанию.</a:t>
            </a:r>
          </a:p>
          <a:p>
            <a:r>
              <a:rPr lang="ru-RU" dirty="0" smtClean="0"/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Положение об организации и порядке внутреннего контроля качества безопасности медицинской деятельности в ДОО.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903" y="3540211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72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36821" y="185351"/>
            <a:ext cx="8137353" cy="617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346" y="247136"/>
            <a:ext cx="8915829" cy="579489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Обеспечение создания и ведения официального сайта образовательной организации в сети "</a:t>
            </a:r>
            <a:r>
              <a:rPr lang="ru-RU" dirty="0" smtClean="0"/>
              <a:t>Интернет«.</a:t>
            </a:r>
          </a:p>
          <a:p>
            <a:r>
              <a:rPr lang="ru-RU" b="1" dirty="0">
                <a:solidFill>
                  <a:srgbClr val="FF0000"/>
                </a:solidFill>
              </a:rPr>
              <a:t>Приказ </a:t>
            </a:r>
            <a:r>
              <a:rPr lang="ru-RU" b="1" dirty="0" err="1">
                <a:solidFill>
                  <a:srgbClr val="FF0000"/>
                </a:solidFill>
              </a:rPr>
              <a:t>Рособрнадзора</a:t>
            </a:r>
            <a:r>
              <a:rPr lang="ru-RU" b="1" dirty="0">
                <a:solidFill>
                  <a:srgbClr val="FF0000"/>
                </a:solidFill>
              </a:rPr>
              <a:t> от 14.08.2020 № 831 "Об утверждении Требований к структуре официального сайта образовательной организации в информационно-телекоммуникационной сети "Интернет" и формату представления информации" (ред. от 12.01.2022)  с изменениями и дополнениями от 09.08.2021 № 1114, от 12.01.2022г. № 24 и т.д. )  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Постановление Правительства Российской Федерации от 20 октября 2021г. № 1802 «Об утверждении Правил размещения, а официальном сайте образовательной организации в информационно-телекоммуникационной сети «Интернет "и обновления информации об образовательной организации, а также о признании утратившими силу некоторых актов и отдельных </a:t>
            </a:r>
            <a:r>
              <a:rPr lang="ru-RU" b="1" dirty="0" smtClean="0">
                <a:solidFill>
                  <a:srgbClr val="FF0000"/>
                </a:solidFill>
              </a:rPr>
              <a:t>положений. 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Локальные нормативные акты ДОО: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Положение об Интернет-сайте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ДОО.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Положение о рабочей группе по публикации в сети «Интернет» материалов о деятельности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ДОО.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998" y="5318125"/>
            <a:ext cx="1447801" cy="144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97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137" y="104504"/>
            <a:ext cx="8830037" cy="122790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Федерации» </a:t>
            </a:r>
            <a:r>
              <a:rPr lang="ru-RU" sz="1800" b="1" dirty="0" smtClean="0">
                <a:solidFill>
                  <a:srgbClr val="FF0000"/>
                </a:solidFill>
              </a:rPr>
              <a:t>Статья 30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«</a:t>
            </a:r>
            <a:r>
              <a:rPr lang="ru-RU" sz="1800" b="1" dirty="0">
                <a:solidFill>
                  <a:srgbClr val="FF0000"/>
                </a:solidFill>
              </a:rPr>
              <a:t>Локальные нормативные акты, содержащие нормы, регулирующие образовательные отношения» </a:t>
            </a: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b="1" i="1" dirty="0" smtClean="0">
                <a:solidFill>
                  <a:srgbClr val="FF0000"/>
                </a:solidFill>
              </a:rPr>
              <a:t> </a:t>
            </a:r>
            <a:r>
              <a:rPr lang="ru-RU" sz="1800" i="1" dirty="0">
                <a:solidFill>
                  <a:srgbClr val="FF0000"/>
                </a:solidFill>
              </a:rPr>
              <a:t/>
            </a:r>
            <a:br>
              <a:rPr lang="ru-RU" sz="1800" i="1" dirty="0">
                <a:solidFill>
                  <a:srgbClr val="FF0000"/>
                </a:solidFill>
              </a:rPr>
            </a:br>
            <a:endParaRPr lang="ru-RU" sz="18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703" y="1267097"/>
            <a:ext cx="8621485" cy="502919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ОО  принимает локальные нормативные акты по основным вопросам организации и осуществления образовательной деятельности, в том числе регламентирующие </a:t>
            </a:r>
          </a:p>
          <a:p>
            <a:pPr marL="0" indent="0">
              <a:buNone/>
            </a:pP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Локальные нормативные акты ДОО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dirty="0" smtClean="0"/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 режиме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занятий.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Порядок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и основание перевода, отчисления и восстановления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обучающихся.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Порядок оформления возникновения, приостановления и прекращения отношений между ОО и обучающимися и (или) родителями (законными представителями) несовершеннолетних обучающихся. ( статья 57, 61 ФЗ «Об образовании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При </a:t>
            </a:r>
            <a:r>
              <a:rPr lang="ru-RU" dirty="0"/>
              <a:t>принятии локальных нормативных актов, затрагивающих права обучающихся и работников ОО, </a:t>
            </a:r>
            <a:r>
              <a:rPr lang="ru-RU" dirty="0" smtClean="0"/>
              <a:t>учитывается мнение </a:t>
            </a:r>
            <a:r>
              <a:rPr lang="ru-RU" dirty="0"/>
              <a:t>советов </a:t>
            </a:r>
            <a:r>
              <a:rPr lang="ru-RU" dirty="0" smtClean="0"/>
              <a:t>родителей, </a:t>
            </a:r>
            <a:r>
              <a:rPr lang="ru-RU" dirty="0"/>
              <a:t>представительных органов работников 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3188" y="3433118"/>
            <a:ext cx="1250034" cy="1250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509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259" y="104504"/>
            <a:ext cx="8433915" cy="760469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Федерации» </a:t>
            </a:r>
            <a:r>
              <a:rPr lang="ru-RU" sz="1800" b="1" dirty="0" smtClean="0">
                <a:solidFill>
                  <a:srgbClr val="FF0000"/>
                </a:solidFill>
              </a:rPr>
              <a:t>Статья 41</a:t>
            </a:r>
            <a:r>
              <a:rPr lang="ru-RU" sz="1800" b="1" i="1" dirty="0" smtClean="0">
                <a:solidFill>
                  <a:srgbClr val="FF0000"/>
                </a:solidFill>
              </a:rPr>
              <a:t>«Охрана </a:t>
            </a:r>
            <a:r>
              <a:rPr lang="ru-RU" sz="1800" b="1" i="1" dirty="0">
                <a:solidFill>
                  <a:srgbClr val="FF0000"/>
                </a:solidFill>
              </a:rPr>
              <a:t>здоровья обучающихся» </a:t>
            </a:r>
            <a:r>
              <a:rPr lang="ru-RU" sz="1800" i="1" dirty="0">
                <a:solidFill>
                  <a:srgbClr val="FF0000"/>
                </a:solidFill>
              </a:rPr>
              <a:t/>
            </a:r>
            <a:br>
              <a:rPr lang="ru-RU" sz="1800" i="1" dirty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b="1" i="1" dirty="0" smtClean="0">
                <a:solidFill>
                  <a:srgbClr val="FF0000"/>
                </a:solidFill>
              </a:rPr>
              <a:t> </a:t>
            </a:r>
            <a:r>
              <a:rPr lang="ru-RU" sz="1800" i="1" dirty="0">
                <a:solidFill>
                  <a:srgbClr val="FF0000"/>
                </a:solidFill>
              </a:rPr>
              <a:t/>
            </a:r>
            <a:br>
              <a:rPr lang="ru-RU" sz="1800" i="1" dirty="0">
                <a:solidFill>
                  <a:srgbClr val="FF0000"/>
                </a:solidFill>
              </a:rPr>
            </a:br>
            <a:endParaRPr lang="ru-RU" sz="18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605" y="749643"/>
            <a:ext cx="8746584" cy="603009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b="1" dirty="0">
                <a:solidFill>
                  <a:srgbClr val="FF0000"/>
                </a:solidFill>
              </a:rPr>
              <a:t>Постановление Главного государственного санитарного врача РФ от 28 сентября 2020 г. N 28 "Об утверждении санитарных правил СП 2.4.3648-20 "Санитарно-эпидемиологические требования к организациям воспитания и обучения, отдыха и оздоровления детей и молодежи»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Постановление Главного государственного санитарного врача РФ от 27 октября 2020 г. N 32 "Об утверждении санитарных правил и норм </a:t>
            </a:r>
            <a:r>
              <a:rPr lang="ru-RU" b="1" dirty="0" err="1">
                <a:solidFill>
                  <a:srgbClr val="FF0000"/>
                </a:solidFill>
              </a:rPr>
              <a:t>СанПин</a:t>
            </a:r>
            <a:r>
              <a:rPr lang="ru-RU" b="1" dirty="0">
                <a:solidFill>
                  <a:srgbClr val="FF0000"/>
                </a:solidFill>
              </a:rPr>
              <a:t> 2.3/ 2.4.3590-20 "Санитарно-эпидемиологические требования к организации общественного питания населения.»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«МР 2.4.0242-21 Гигиена детей и подростков. Методические рекомендации по обеспечению санитарно- эпидемиологических требований и организации воспитания и обучения, отдыха и оздоровления детей и молодежи. Методические рекомендации. (утвержденных главным санитарным врачом РФ 17.05.2021г</a:t>
            </a:r>
            <a:r>
              <a:rPr lang="ru-RU" b="1" dirty="0" smtClean="0">
                <a:solidFill>
                  <a:srgbClr val="FF0000"/>
                </a:solidFill>
              </a:rPr>
              <a:t>.)</a:t>
            </a:r>
          </a:p>
          <a:p>
            <a:pPr marL="0" indent="0">
              <a:buNone/>
            </a:pP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Локальные нормативные акты ДОО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Порядок расследования и учета несчастных случаев с обучающимися (воспитанниками) во время пребывания в ДОО.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Положение об организации и порядке внутреннего контроля качества безопасности медицинской деятельности в ДОО.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573" y="3391930"/>
            <a:ext cx="1157416" cy="115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933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331" y="117567"/>
            <a:ext cx="8581844" cy="109728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Федерации» </a:t>
            </a:r>
            <a:r>
              <a:rPr lang="ru-RU" sz="1800" b="1" dirty="0">
                <a:solidFill>
                  <a:srgbClr val="FF0000"/>
                </a:solidFill>
              </a:rPr>
              <a:t>Статья </a:t>
            </a:r>
            <a:r>
              <a:rPr lang="ru-RU" sz="1800" b="1" dirty="0" smtClean="0">
                <a:solidFill>
                  <a:srgbClr val="FF0000"/>
                </a:solidFill>
              </a:rPr>
              <a:t>5354</a:t>
            </a:r>
            <a:r>
              <a:rPr lang="ru-RU" sz="1800" b="1" i="1" dirty="0"/>
              <a:t/>
            </a:r>
            <a:br>
              <a:rPr lang="ru-RU" sz="1800" b="1" i="1" dirty="0"/>
            </a:br>
            <a:r>
              <a:rPr lang="ru-RU" sz="1800" b="1" dirty="0">
                <a:solidFill>
                  <a:srgbClr val="FF0000"/>
                </a:solidFill>
              </a:rPr>
              <a:t>Статья </a:t>
            </a:r>
            <a:r>
              <a:rPr lang="ru-RU" sz="1800" b="1" dirty="0" smtClean="0">
                <a:solidFill>
                  <a:srgbClr val="FF0000"/>
                </a:solidFill>
              </a:rPr>
              <a:t>53</a:t>
            </a:r>
            <a:r>
              <a:rPr lang="ru-RU" sz="1800" b="1" i="1" dirty="0" smtClean="0">
                <a:solidFill>
                  <a:srgbClr val="FF0000"/>
                </a:solidFill>
              </a:rPr>
              <a:t>«Возникновение </a:t>
            </a:r>
            <a:r>
              <a:rPr lang="ru-RU" sz="1800" b="1" i="1" dirty="0">
                <a:solidFill>
                  <a:srgbClr val="FF0000"/>
                </a:solidFill>
              </a:rPr>
              <a:t>образовательных </a:t>
            </a:r>
            <a:r>
              <a:rPr lang="ru-RU" sz="1800" b="1" i="1" dirty="0" smtClean="0">
                <a:solidFill>
                  <a:srgbClr val="FF0000"/>
                </a:solidFill>
              </a:rPr>
              <a:t>отношений» </a:t>
            </a:r>
            <a:br>
              <a:rPr lang="ru-RU" sz="1800" b="1" i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Статья 54 «</a:t>
            </a:r>
            <a:r>
              <a:rPr lang="ru-RU" sz="1800" b="1" i="1" dirty="0" smtClean="0">
                <a:solidFill>
                  <a:srgbClr val="FF0000"/>
                </a:solidFill>
              </a:rPr>
              <a:t>Договор </a:t>
            </a:r>
            <a:r>
              <a:rPr lang="ru-RU" sz="1800" b="1" i="1" dirty="0">
                <a:solidFill>
                  <a:srgbClr val="FF0000"/>
                </a:solidFill>
              </a:rPr>
              <a:t>об образовании</a:t>
            </a:r>
            <a:r>
              <a:rPr lang="ru-RU" sz="1800" b="1" i="1" dirty="0" smtClean="0">
                <a:solidFill>
                  <a:srgbClr val="FF0000"/>
                </a:solidFill>
              </a:rPr>
              <a:t>» </a:t>
            </a: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459" y="1499286"/>
            <a:ext cx="8738716" cy="50415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i="1" dirty="0"/>
              <a:t>Форма договора утверждена </a:t>
            </a:r>
            <a:r>
              <a:rPr lang="ru-RU" b="1" i="1" dirty="0">
                <a:solidFill>
                  <a:srgbClr val="FF0000"/>
                </a:solidFill>
              </a:rPr>
              <a:t>приказом Министерства образования и науки Российской Федерации от 13.января 2014 г № 8 «Об утверждении  примерной формы договора об образовании по образовательным программам дошкольного образования»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Договор </a:t>
            </a:r>
            <a:r>
              <a:rPr lang="ru-RU" dirty="0"/>
              <a:t>об образовании заключается в простой письменной форме между:</a:t>
            </a:r>
          </a:p>
          <a:p>
            <a:r>
              <a:rPr lang="ru-RU" dirty="0" smtClean="0"/>
              <a:t> </a:t>
            </a:r>
            <a:r>
              <a:rPr lang="ru-RU" dirty="0"/>
              <a:t>организацией, осуществляющей образовательную деятельность, и лицом, зачисляемым на обучение (родителями (законными представителями) несовершеннолетнего лица</a:t>
            </a:r>
            <a:r>
              <a:rPr lang="ru-RU" dirty="0" smtClean="0"/>
              <a:t>).</a:t>
            </a:r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договоре об образовании должны быть указаны основные характеристики образования, в том числе вид, уровень и (или) направленность образовательной программы (часть образовательной программы определенных уровня, вида и (или) направленности), форма обучения, срок освоения образовательной программы (продолжительность обучения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632" y="5515232"/>
            <a:ext cx="926757" cy="9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544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454" y="148281"/>
            <a:ext cx="8565721" cy="1549891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C00000"/>
                </a:solidFill>
              </a:rPr>
              <a:t>Статья 55</a:t>
            </a:r>
            <a:r>
              <a:rPr lang="ru-RU" sz="1800" b="1" dirty="0">
                <a:solidFill>
                  <a:srgbClr val="C00000"/>
                </a:solidFill>
              </a:rPr>
              <a:t>Федерального Закона от 29.12.2012г. № 273 – ФЗ  «Об образовании в Российской Федерации» </a:t>
            </a:r>
            <a:r>
              <a:rPr lang="ru-RU" sz="1800" dirty="0">
                <a:solidFill>
                  <a:srgbClr val="C00000"/>
                </a:solidFill>
              </a:rPr>
              <a:t/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b="1" i="1" dirty="0">
                <a:solidFill>
                  <a:srgbClr val="C00000"/>
                </a:solidFill>
              </a:rPr>
              <a:t>«Общие требования к приему на обучение в организацию, осуществляющую образовательную деятельность» </a:t>
            </a:r>
            <a:r>
              <a:rPr lang="ru-RU" sz="1800" dirty="0">
                <a:solidFill>
                  <a:srgbClr val="C00000"/>
                </a:solidFill>
              </a:rPr>
              <a:t/>
            </a:r>
            <a:br>
              <a:rPr lang="ru-RU" sz="1800" dirty="0">
                <a:solidFill>
                  <a:srgbClr val="C00000"/>
                </a:solidFill>
              </a:rPr>
            </a:b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270" y="1392196"/>
            <a:ext cx="8896865" cy="4909750"/>
          </a:xfrm>
        </p:spPr>
        <p:txBody>
          <a:bodyPr/>
          <a:lstStyle/>
          <a:p>
            <a:r>
              <a:rPr lang="ru-RU" dirty="0" smtClean="0"/>
              <a:t>Прием на обучение в организацию, осуществляющую образовательную деятельность, проводится на принципах равных условий приема для всех поступающих, за исключением лиц, которым в соответствии с настоящим ФЗ предоставлены особые права (преимущества) при приеме на обучение.</a:t>
            </a:r>
          </a:p>
          <a:p>
            <a:r>
              <a:rPr lang="ru-RU" dirty="0"/>
              <a:t> Прием на обучение по дополнительным образовательным программам, а также на места с оплатой стоимости обучения физическими и (или) юридическими лицами проводится на условиях, определяемых локальными нормативными актами таких организаций в соответствии с законодательством Российской Федерации. </a:t>
            </a:r>
            <a:endParaRPr lang="ru-RU" dirty="0" smtClean="0"/>
          </a:p>
          <a:p>
            <a:pPr marL="0" indent="0">
              <a:buNone/>
            </a:pP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Локальные нормативные акты ДОО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Правила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приема на обучение по образовательным программам дошкольного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образования.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Правила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оказания платных образовательных услуг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Правила организации и осуществления образовательной деятельности по дополнительным образовательным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программам.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1135" y="3993292"/>
            <a:ext cx="1138881" cy="113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870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552" y="156519"/>
            <a:ext cx="8631624" cy="766119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C00000"/>
                </a:solidFill>
              </a:rPr>
              <a:t>Статья 55</a:t>
            </a:r>
            <a:r>
              <a:rPr lang="ru-RU" sz="1600" b="1" dirty="0">
                <a:solidFill>
                  <a:srgbClr val="C00000"/>
                </a:solidFill>
              </a:rPr>
              <a:t>Федерального Закона от 29.12.2012г. № 273 – ФЗ  «Об образовании в Российской Федерации» </a:t>
            </a:r>
            <a:r>
              <a:rPr lang="ru-RU" sz="1600" dirty="0">
                <a:solidFill>
                  <a:srgbClr val="C00000"/>
                </a:solidFill>
              </a:rPr>
              <a:t/>
            </a:r>
            <a:br>
              <a:rPr lang="ru-RU" sz="1600" dirty="0">
                <a:solidFill>
                  <a:srgbClr val="C00000"/>
                </a:solidFill>
              </a:rPr>
            </a:br>
            <a:r>
              <a:rPr lang="ru-RU" sz="1600" b="1" i="1" dirty="0">
                <a:solidFill>
                  <a:srgbClr val="C00000"/>
                </a:solidFill>
              </a:rPr>
              <a:t>«Общие требования к приему на обучение в организацию, осуществляющую образовательную деятельность</a:t>
            </a:r>
            <a:r>
              <a:rPr lang="ru-RU" sz="1600" b="1" i="1" dirty="0" smtClean="0">
                <a:solidFill>
                  <a:srgbClr val="C00000"/>
                </a:solidFill>
              </a:rPr>
              <a:t>»</a:t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Приказом Министерства просвещения РФ от 31.07.2020 № 373 «Об утверждении Порядка организации и осуществления образовательной деятельности по основным общеобразовательным программам- образовательным программам дошкольного образования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0831" y="2166551"/>
            <a:ext cx="8483343" cy="4291914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/>
              <a:t>Дети с ограниченными возможностями здоровья принимаются на обучение по адаптированной основной общеобразовательной программе только с согласия родителей (законных представителей) и на основании рекомендаций психолого-медико-педагогической комиссии</a:t>
            </a:r>
            <a:r>
              <a:rPr lang="ru-RU" sz="1600" b="1" dirty="0" smtClean="0"/>
              <a:t>.</a:t>
            </a:r>
          </a:p>
          <a:p>
            <a:endParaRPr lang="ru-RU" dirty="0"/>
          </a:p>
        </p:txBody>
      </p:sp>
      <p:pic>
        <p:nvPicPr>
          <p:cNvPr id="4" name="Объект 4" descr="https://cf.ppt-online.org/files1/slide/z/ZvTXWxRGo4ynYAwUsf5Kt6qI7aVEH8mBdJ3zbhC2Nk/slide-2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654" y="3624649"/>
            <a:ext cx="4448432" cy="259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84116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2046" y="757647"/>
            <a:ext cx="7093131" cy="4572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    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Единоличным исполнительным органом образовательного учреждения является его руководитель, который   осуществляет руководство в соответствии с законами и другими нормативными правовыми актами Российской Федерации, Уставом. 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274" y="5229889"/>
            <a:ext cx="1524000" cy="1524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31" y="625154"/>
            <a:ext cx="887719" cy="125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262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650" y="107092"/>
            <a:ext cx="8697526" cy="1070919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C00000"/>
                </a:solidFill>
              </a:rPr>
              <a:t>Статья 55</a:t>
            </a:r>
            <a:r>
              <a:rPr lang="ru-RU" sz="1600" b="1" dirty="0">
                <a:solidFill>
                  <a:srgbClr val="C00000"/>
                </a:solidFill>
              </a:rPr>
              <a:t>Федерального Закона от 29.12.2012г. № 273 – ФЗ  «Об образовании в Российской Федерации» </a:t>
            </a:r>
            <a:r>
              <a:rPr lang="ru-RU" sz="1600" dirty="0">
                <a:solidFill>
                  <a:srgbClr val="C00000"/>
                </a:solidFill>
              </a:rPr>
              <a:t/>
            </a:r>
            <a:br>
              <a:rPr lang="ru-RU" sz="1600" dirty="0">
                <a:solidFill>
                  <a:srgbClr val="C00000"/>
                </a:solidFill>
              </a:rPr>
            </a:br>
            <a:r>
              <a:rPr lang="ru-RU" sz="1600" b="1" i="1" dirty="0">
                <a:solidFill>
                  <a:srgbClr val="C00000"/>
                </a:solidFill>
              </a:rPr>
              <a:t>«Общие требования к приему на обучение в организацию, осуществляющую образовательную деятельность</a:t>
            </a:r>
            <a:r>
              <a:rPr lang="ru-RU" sz="1600" b="1" i="1" dirty="0" smtClean="0">
                <a:solidFill>
                  <a:srgbClr val="C00000"/>
                </a:solidFill>
              </a:rPr>
              <a:t>»</a:t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650" y="1243914"/>
            <a:ext cx="8697525" cy="5214551"/>
          </a:xfrm>
        </p:spPr>
        <p:txBody>
          <a:bodyPr/>
          <a:lstStyle/>
          <a:p>
            <a:pPr marL="0" indent="0">
              <a:buNone/>
            </a:pPr>
            <a:r>
              <a:rPr lang="ru-RU" sz="1600" b="1" u="sng" dirty="0" smtClean="0">
                <a:solidFill>
                  <a:schemeClr val="accent2">
                    <a:lumMod val="75000"/>
                  </a:schemeClr>
                </a:solidFill>
              </a:rPr>
              <a:t>Локальные </a:t>
            </a:r>
            <a:r>
              <a:rPr lang="ru-RU" sz="1600" b="1" u="sng" dirty="0">
                <a:solidFill>
                  <a:schemeClr val="accent2">
                    <a:lumMod val="75000"/>
                  </a:schemeClr>
                </a:solidFill>
              </a:rPr>
              <a:t>нормативные акты ДОО</a:t>
            </a:r>
            <a:r>
              <a:rPr lang="ru-RU" sz="1600" b="1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1600" b="1" dirty="0"/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о группе компенсирующей направленности для детей с тяжелыми нарушениями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речи.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о группе компенсирующей направленности для детей с задержкой психического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развития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Положение об обучении лиц с ограниченными возможностями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здоровья.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Положение об индивидуальном образовательном маршруте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сопровождения.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о психолого- педагогическом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консилиуме.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об оказании логопедической помощи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r>
              <a:rPr lang="ru-RU" sz="1600" b="1" u="sng" dirty="0" smtClean="0">
                <a:solidFill>
                  <a:schemeClr val="accent2">
                    <a:lumMod val="75000"/>
                  </a:schemeClr>
                </a:solidFill>
              </a:rPr>
              <a:t>Общеобразовательные программы дошкольного образования: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Основная общеобразовательная программа –образовательная программа дошкольного образования.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Адаптированная основная общеобразовательная программа дошкольного образования для детей дошкольного возраста с тяжелыми нарушениями речи.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Адаптированная основная общеобразовательная программа дошкольного образования для детей дошкольного возраста с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задержкой психического развития.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Общеобразовательные программы дошкольного образования</a:t>
            </a:r>
            <a:endParaRPr lang="ru-RU" sz="16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175" y="3004752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22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4583" y="222070"/>
            <a:ext cx="8529592" cy="1175656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Федерации» </a:t>
            </a:r>
            <a:r>
              <a:rPr lang="ru-RU" sz="1800" b="1" dirty="0">
                <a:solidFill>
                  <a:srgbClr val="FF0000"/>
                </a:solidFill>
              </a:rPr>
              <a:t>Статья </a:t>
            </a:r>
            <a:r>
              <a:rPr lang="ru-RU" sz="1800" b="1" dirty="0" smtClean="0">
                <a:solidFill>
                  <a:srgbClr val="FF0000"/>
                </a:solidFill>
              </a:rPr>
              <a:t>64</a:t>
            </a:r>
            <a:r>
              <a:rPr lang="ru-RU" sz="1800" b="1" i="1" dirty="0"/>
              <a:t/>
            </a:r>
            <a:br>
              <a:rPr lang="ru-RU" sz="1800" b="1" i="1" dirty="0"/>
            </a:br>
            <a:r>
              <a:rPr lang="ru-RU" sz="1800" b="1" i="1" dirty="0" smtClean="0"/>
              <a:t>«Дошкольное образование» </a:t>
            </a:r>
            <a:r>
              <a:rPr lang="ru-RU" sz="1800" b="1" i="1" dirty="0" smtClean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6" y="1227908"/>
            <a:ext cx="8882289" cy="481411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Родители </a:t>
            </a:r>
            <a:r>
              <a:rPr lang="ru-RU" dirty="0"/>
              <a:t>(законные представители) несовершеннолетних обучающихся, обеспечивающие получение детьми дошкольного образования в форме семейного образования, имеют право на получение методической, психолого-педагогической, диагностической и консультативной помощи без взимания платы, в том числе в дошкольных образовательных организациях и общеобразовательных организациях, если в них созданы соответствующие консультационные центры. Обеспечение предоставления таких видов помощи осуществляется органами государственной власти субъектов Российской Федерации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Локальный нормативный акт </a:t>
            </a: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ДОО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Положение о консультационном центре ДОО для родителей ( законных представителей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185" y="5006547"/>
            <a:ext cx="1476632" cy="147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499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206" y="1"/>
            <a:ext cx="8607970" cy="1907176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Федерации» </a:t>
            </a:r>
            <a:r>
              <a:rPr lang="ru-RU" sz="1800" b="1" dirty="0">
                <a:solidFill>
                  <a:srgbClr val="FF0000"/>
                </a:solidFill>
              </a:rPr>
              <a:t>Статья </a:t>
            </a:r>
            <a:r>
              <a:rPr lang="ru-RU" sz="1800" b="1" dirty="0" smtClean="0">
                <a:solidFill>
                  <a:srgbClr val="FF0000"/>
                </a:solidFill>
              </a:rPr>
              <a:t>65</a:t>
            </a:r>
            <a:r>
              <a:rPr lang="ru-RU" sz="1800" b="1" i="1" dirty="0"/>
              <a:t/>
            </a:r>
            <a:br>
              <a:rPr lang="ru-RU" sz="1800" b="1" i="1" dirty="0"/>
            </a:br>
            <a:r>
              <a:rPr lang="ru-RU" sz="1800" b="1" i="1" dirty="0" smtClean="0">
                <a:solidFill>
                  <a:srgbClr val="C00000"/>
                </a:solidFill>
              </a:rPr>
              <a:t>« </a:t>
            </a:r>
            <a:r>
              <a:rPr lang="ru-RU" sz="1800" b="1" i="1" dirty="0">
                <a:solidFill>
                  <a:srgbClr val="C00000"/>
                </a:solidFill>
              </a:rPr>
              <a:t>Плата, взимаемая с родителей (законных представителей) за присмотр и уход за детьми, осваивающими образовательные программы дошкольного образования в организациях, осуществляющих образовательную деятельность»</a:t>
            </a:r>
            <a:r>
              <a:rPr lang="ru-RU" sz="1800" b="1" dirty="0">
                <a:solidFill>
                  <a:srgbClr val="C00000"/>
                </a:solidFill>
              </a:rPr>
              <a:t/>
            </a:r>
            <a:br>
              <a:rPr lang="ru-RU" sz="1800" b="1" dirty="0">
                <a:solidFill>
                  <a:srgbClr val="C00000"/>
                </a:solidFill>
              </a:rPr>
            </a:br>
            <a:r>
              <a:rPr lang="ru-RU" sz="1800" b="1" i="1" dirty="0" smtClean="0"/>
              <a:t> </a:t>
            </a:r>
            <a:r>
              <a:rPr lang="ru-RU" sz="1800" b="1" i="1" dirty="0" smtClean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6206" y="1754658"/>
            <a:ext cx="8607968" cy="483561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Постановление </a:t>
            </a:r>
            <a:r>
              <a:rPr lang="ru-RU" b="1" dirty="0">
                <a:solidFill>
                  <a:schemeClr val="tx1"/>
                </a:solidFill>
              </a:rPr>
              <a:t>администрации муниципального образования Кавказский район от 30 июня 2016г. № 921 «Об установлении размера родительской платы за присмотр и уход за детьми, осваивающими образовательные программы дошкольного образования» (с изменениями от 18 октября 2021года № 1529</a:t>
            </a:r>
            <a:r>
              <a:rPr lang="ru-RU" b="1" dirty="0" smtClean="0">
                <a:solidFill>
                  <a:schemeClr val="tx1"/>
                </a:solidFill>
              </a:rPr>
              <a:t>).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Постановление </a:t>
            </a:r>
            <a:r>
              <a:rPr lang="ru-RU" b="1" dirty="0">
                <a:solidFill>
                  <a:schemeClr val="tx1"/>
                </a:solidFill>
              </a:rPr>
              <a:t>Главы администрации Краснодарского края от 12 декабря 2013 года № 1460 «Об утверждении Порядка обращения за компенсацией части родительской платы за присмотр и уход за детьми, посещающими образовательные организации Краснодарского края, реализующих образовательную программу дошкольного образования, и ее выплаты.»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Локальные нормативные акты ДОО:</a:t>
            </a:r>
            <a:endParaRPr lang="ru-RU" dirty="0"/>
          </a:p>
          <a:p>
            <a:r>
              <a:rPr lang="ru-RU" dirty="0"/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Порядок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обращения за компенсацией части родительской платы за присмотр и уход за детьми в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ДОО.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Порядок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установления льготной родительской платы за присмотр и уход за детьми, посещающими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ДОО.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1135" y="3746157"/>
            <a:ext cx="1138881" cy="113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055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57665"/>
            <a:ext cx="8596312" cy="1872735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C00000"/>
                </a:solidFill>
              </a:rPr>
              <a:t>Статья 67 </a:t>
            </a:r>
            <a:r>
              <a:rPr lang="ru-RU" sz="1800" b="1" dirty="0">
                <a:solidFill>
                  <a:srgbClr val="C00000"/>
                </a:solidFill>
              </a:rPr>
              <a:t>Федерального Закона от 29.12.2012г. № 273 – ФЗ  «Об образовании в Российской Федерации» </a:t>
            </a:r>
            <a:r>
              <a:rPr lang="ru-RU" sz="1800" dirty="0">
                <a:solidFill>
                  <a:srgbClr val="C00000"/>
                </a:solidFill>
              </a:rPr>
              <a:t/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b="1" i="1" dirty="0">
                <a:solidFill>
                  <a:srgbClr val="C00000"/>
                </a:solidFill>
              </a:rPr>
              <a:t>« </a:t>
            </a:r>
            <a:r>
              <a:rPr lang="ru-RU" sz="1800" b="1" dirty="0">
                <a:solidFill>
                  <a:srgbClr val="C00000"/>
                </a:solidFill>
              </a:rPr>
              <a:t> Организация приема на обучение по основным общеобразовательным программам</a:t>
            </a:r>
            <a:br>
              <a:rPr lang="ru-RU" sz="1800" b="1" dirty="0">
                <a:solidFill>
                  <a:srgbClr val="C00000"/>
                </a:solidFill>
              </a:rPr>
            </a:b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1186249"/>
            <a:ext cx="8596312" cy="535047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Приказ </a:t>
            </a:r>
            <a:r>
              <a:rPr lang="ru-RU" b="1" dirty="0">
                <a:solidFill>
                  <a:srgbClr val="FF0000"/>
                </a:solidFill>
              </a:rPr>
              <a:t>Министерства просвещения РФ от 15.05.2021 № 236 «Об утверждении Порядка приема на обучение по образовательным программам дошкольного образования» с изменениями и дополнениями от 08.09.2020г. № 471, от04.10.2021г. № 686.  </a:t>
            </a:r>
            <a:endParaRPr lang="ru-RU" dirty="0" smtClean="0"/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Постановление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администрации муниципального образования Кавказский район № 340 от 10.03.2022г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«Об утверждении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административного регламента предоставления муниципальной услуги Прием заявлений, постановка на учет и зачисление детей в образовательные организации, реализующих основную образовательную программу дошкольного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образования.»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Постановление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администрации муниципального образования Кавказский район №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341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от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10.03.2022г « Об утверждении 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 Положения о порядке комплектования муниципальных образовательных учреждений, реализующих образовательную программу дошкольного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образования.»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Постановление администрации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Кавказский район от 14 февраля 2022г. «О закреплении муниципальных образовательных учреждений за конкретными территориями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Кавказский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район.»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237" y="3177746"/>
            <a:ext cx="1138881" cy="113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19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029" y="104503"/>
            <a:ext cx="8229146" cy="809897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Личное дело воспитанника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56984"/>
              </p:ext>
            </p:extLst>
          </p:nvPr>
        </p:nvGraphicFramePr>
        <p:xfrm>
          <a:off x="574766" y="770713"/>
          <a:ext cx="8699410" cy="5809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027"/>
                <a:gridCol w="8091383"/>
              </a:tblGrid>
              <a:tr h="4046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4693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Титульный лист</a:t>
                      </a:r>
                      <a:endParaRPr lang="ru-RU" dirty="0"/>
                    </a:p>
                  </a:txBody>
                  <a:tcPr/>
                </a:tc>
              </a:tr>
              <a:tr h="404693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Опись документов</a:t>
                      </a:r>
                      <a:endParaRPr lang="ru-RU" dirty="0"/>
                    </a:p>
                  </a:txBody>
                  <a:tcPr/>
                </a:tc>
              </a:tr>
              <a:tr h="404693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Направление</a:t>
                      </a:r>
                      <a:endParaRPr lang="ru-RU" dirty="0"/>
                    </a:p>
                  </a:txBody>
                  <a:tcPr/>
                </a:tc>
              </a:tr>
              <a:tr h="698512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Заявление на зачисление по образовательным</a:t>
                      </a:r>
                      <a:r>
                        <a:rPr lang="ru-RU" baseline="0" dirty="0" smtClean="0"/>
                        <a:t> программам дошкольного образования</a:t>
                      </a:r>
                      <a:endParaRPr lang="ru-RU" dirty="0"/>
                    </a:p>
                  </a:txBody>
                  <a:tcPr/>
                </a:tc>
              </a:tr>
              <a:tr h="404693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Копия</a:t>
                      </a:r>
                      <a:r>
                        <a:rPr lang="ru-RU" baseline="0" dirty="0" smtClean="0"/>
                        <a:t> свидетельства о рождении ребенка</a:t>
                      </a:r>
                      <a:endParaRPr lang="ru-RU" dirty="0"/>
                    </a:p>
                  </a:txBody>
                  <a:tcPr/>
                </a:tc>
              </a:tr>
              <a:tr h="404693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Договор с родителем( законным представителем)</a:t>
                      </a:r>
                    </a:p>
                  </a:txBody>
                  <a:tcPr/>
                </a:tc>
              </a:tr>
              <a:tr h="262725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Копия свидетельства о регистрации по месту проживания</a:t>
                      </a:r>
                      <a:r>
                        <a:rPr lang="ru-RU" baseline="0" dirty="0" smtClean="0"/>
                        <a:t> ребенка</a:t>
                      </a:r>
                      <a:endParaRPr lang="ru-RU" dirty="0"/>
                    </a:p>
                  </a:txBody>
                  <a:tcPr/>
                </a:tc>
              </a:tr>
              <a:tr h="404693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Копия</a:t>
                      </a:r>
                      <a:r>
                        <a:rPr lang="ru-RU" baseline="0" dirty="0" smtClean="0"/>
                        <a:t> паспорта родителя ( законного представителя)</a:t>
                      </a:r>
                      <a:endParaRPr lang="ru-RU" dirty="0"/>
                    </a:p>
                  </a:txBody>
                  <a:tcPr/>
                </a:tc>
              </a:tr>
              <a:tr h="404693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Согласия на обработку персональных данных, касающихся образования</a:t>
                      </a:r>
                      <a:endParaRPr lang="ru-RU" dirty="0"/>
                    </a:p>
                  </a:txBody>
                  <a:tcPr/>
                </a:tc>
              </a:tr>
              <a:tr h="404693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Заключение</a:t>
                      </a:r>
                      <a:r>
                        <a:rPr lang="ru-RU" baseline="0" dirty="0" smtClean="0"/>
                        <a:t> ПМПК ( при наличии)</a:t>
                      </a:r>
                    </a:p>
                  </a:txBody>
                  <a:tcPr/>
                </a:tc>
              </a:tr>
              <a:tr h="698512"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Согласие на обучение</a:t>
                      </a:r>
                      <a:r>
                        <a:rPr lang="ru-RU" baseline="0" dirty="0" smtClean="0"/>
                        <a:t> по адаптированной программе дошкольного образования ( при наличии заключения ПМПК)</a:t>
                      </a:r>
                      <a:endParaRPr lang="ru-RU" dirty="0"/>
                    </a:p>
                  </a:txBody>
                  <a:tcPr/>
                </a:tc>
              </a:tr>
              <a:tr h="404693"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Иное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67715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42" y="238898"/>
            <a:ext cx="10313772" cy="1083276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</a:rPr>
              <a:t>Персональные данные воспитанников </a:t>
            </a:r>
            <a:r>
              <a:rPr lang="ru-RU" sz="1800" b="1" dirty="0" smtClean="0">
                <a:solidFill>
                  <a:srgbClr val="FF0000"/>
                </a:solidFill>
              </a:rPr>
              <a:t>и </a:t>
            </a:r>
            <a:r>
              <a:rPr lang="ru-RU" sz="1800" b="1" dirty="0">
                <a:solidFill>
                  <a:srgbClr val="FF0000"/>
                </a:solidFill>
              </a:rPr>
              <a:t>их родителей (</a:t>
            </a:r>
            <a:r>
              <a:rPr lang="ru-RU" sz="1800" b="1" dirty="0" smtClean="0">
                <a:solidFill>
                  <a:srgbClr val="FF0000"/>
                </a:solidFill>
              </a:rPr>
              <a:t>законных представителей</a:t>
            </a:r>
            <a:r>
              <a:rPr lang="ru-RU" sz="1800" b="1" dirty="0">
                <a:solidFill>
                  <a:srgbClr val="FF0000"/>
                </a:solidFill>
              </a:rPr>
              <a:t>) </a:t>
            </a:r>
            <a:br>
              <a:rPr lang="ru-RU" sz="1800" b="1" dirty="0">
                <a:solidFill>
                  <a:srgbClr val="FF0000"/>
                </a:solidFill>
              </a:rPr>
            </a:b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03" y="757880"/>
            <a:ext cx="8903471" cy="5725297"/>
          </a:xfrm>
        </p:spPr>
        <p:txBody>
          <a:bodyPr/>
          <a:lstStyle/>
          <a:p>
            <a:r>
              <a:rPr lang="ru-RU" sz="1600" b="1" dirty="0">
                <a:solidFill>
                  <a:srgbClr val="C00000"/>
                </a:solidFill>
              </a:rPr>
              <a:t>Федеральный закон № 152-ФЗ от 27.07.2006 года «О персональных данных» </a:t>
            </a:r>
            <a:r>
              <a:rPr lang="ru-RU" sz="1600" b="1" dirty="0" smtClean="0">
                <a:solidFill>
                  <a:srgbClr val="C00000"/>
                </a:solidFill>
              </a:rPr>
              <a:t>(</a:t>
            </a:r>
            <a:r>
              <a:rPr lang="ru-RU" sz="1600" b="1" dirty="0">
                <a:solidFill>
                  <a:srgbClr val="C00000"/>
                </a:solidFill>
              </a:rPr>
              <a:t>с изменениями от 30 декабря 2020 года № 519</a:t>
            </a:r>
            <a:r>
              <a:rPr lang="ru-RU" sz="1600" b="1" dirty="0" smtClean="0">
                <a:solidFill>
                  <a:srgbClr val="C00000"/>
                </a:solidFill>
              </a:rPr>
              <a:t>.</a:t>
            </a:r>
            <a:endParaRPr lang="ru-RU" sz="1600" dirty="0" smtClean="0">
              <a:solidFill>
                <a:srgbClr val="C00000"/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Федеральный закон </a:t>
            </a:r>
            <a:r>
              <a:rPr lang="ru-RU" sz="1600" dirty="0">
                <a:solidFill>
                  <a:srgbClr val="C00000"/>
                </a:solidFill>
              </a:rPr>
              <a:t>от 27.07.2006 года №149-ФЗ «Об информации, информационных технологиях и о защите информации» ( с изменениями от 29 декабря 2020 г</a:t>
            </a:r>
            <a:r>
              <a:rPr lang="ru-RU" sz="1600" dirty="0" smtClean="0">
                <a:solidFill>
                  <a:srgbClr val="C00000"/>
                </a:solidFill>
              </a:rPr>
              <a:t>). </a:t>
            </a:r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Письмо </a:t>
            </a:r>
            <a:r>
              <a:rPr lang="ru-RU" sz="1600" dirty="0">
                <a:solidFill>
                  <a:srgbClr val="C00000"/>
                </a:solidFill>
              </a:rPr>
              <a:t>Министерства цифрового развития, связи и массовых коммуникаций Российской Федерации от 28 августа 2020г. № ЛБ-С-074-24059 « О методических рекомендациях для общеобразовательных организаций по вопросам обработки персональных </a:t>
            </a:r>
            <a:r>
              <a:rPr lang="ru-RU" sz="1600" dirty="0" smtClean="0">
                <a:solidFill>
                  <a:srgbClr val="C00000"/>
                </a:solidFill>
              </a:rPr>
              <a:t>данных.»</a:t>
            </a:r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Постановление </a:t>
            </a:r>
            <a:r>
              <a:rPr lang="ru-RU" sz="1600" dirty="0">
                <a:solidFill>
                  <a:srgbClr val="C00000"/>
                </a:solidFill>
              </a:rPr>
              <a:t>Правительства Российской Федерации от 15.09.2008 N 687 "Об утверждении Положения об особенностях обработки персональных данных, осуществляемой без использования средств автоматизации»</a:t>
            </a:r>
            <a:r>
              <a:rPr lang="ru-RU" sz="1600" b="1" dirty="0">
                <a:solidFill>
                  <a:srgbClr val="C00000"/>
                </a:solidFill>
              </a:rPr>
              <a:t>,</a:t>
            </a:r>
            <a:r>
              <a:rPr lang="ru-RU" sz="1600" dirty="0">
                <a:solidFill>
                  <a:srgbClr val="C00000"/>
                </a:solidFill>
              </a:rPr>
              <a:t> Требования к защите персональных данных при их обработке в информационных системах персональных данных, утвержденные Постановлением Правительства РФ №1119 от 01.11.2012 </a:t>
            </a:r>
            <a:r>
              <a:rPr lang="ru-RU" sz="1600" dirty="0" smtClean="0">
                <a:solidFill>
                  <a:srgbClr val="C00000"/>
                </a:solidFill>
              </a:rPr>
              <a:t>года.</a:t>
            </a:r>
            <a:endParaRPr lang="ru-RU" sz="1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Локальные нормативные акты ДОО:</a:t>
            </a:r>
          </a:p>
          <a:p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Политика </a:t>
            </a:r>
            <a:r>
              <a:rPr lang="ru-RU" sz="1600" i="1" dirty="0">
                <a:solidFill>
                  <a:schemeClr val="accent2">
                    <a:lumMod val="75000"/>
                  </a:schemeClr>
                </a:solidFill>
              </a:rPr>
              <a:t>в отношении обработки персональных данных работников, а также воспитанников и родителей (законных представителей</a:t>
            </a:r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600" i="1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sz="1600" i="1" dirty="0">
                <a:solidFill>
                  <a:schemeClr val="accent2">
                    <a:lumMod val="75000"/>
                  </a:schemeClr>
                </a:solidFill>
              </a:rPr>
              <a:t>об обработке и защите персональных данных воспитанников и их родителей (законных представителей). 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033" y="3620528"/>
            <a:ext cx="1138881" cy="113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179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309" y="156519"/>
            <a:ext cx="8466866" cy="992659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rgbClr val="C00000"/>
                </a:solidFill>
              </a:rPr>
              <a:t>Статья 75 </a:t>
            </a:r>
            <a:r>
              <a:rPr lang="ru-RU" sz="1800" b="1" dirty="0">
                <a:solidFill>
                  <a:srgbClr val="C00000"/>
                </a:solidFill>
              </a:rPr>
              <a:t>Федерального Закона от 29.12.2012г. № 273 – ФЗ  «Об образовании в Российской Федерации»  </a:t>
            </a:r>
            <a:r>
              <a:rPr lang="ru-RU" sz="1800" dirty="0">
                <a:solidFill>
                  <a:srgbClr val="C00000"/>
                </a:solidFill>
              </a:rPr>
              <a:t/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b="1" dirty="0">
                <a:solidFill>
                  <a:srgbClr val="C00000"/>
                </a:solidFill>
              </a:rPr>
              <a:t>«Дополнительное образование детей и взрослых</a:t>
            </a:r>
            <a:r>
              <a:rPr lang="ru-RU" sz="1800" b="1" dirty="0" smtClean="0">
                <a:solidFill>
                  <a:srgbClr val="C00000"/>
                </a:solidFill>
              </a:rPr>
              <a:t>»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086" y="996776"/>
            <a:ext cx="9720649" cy="5445213"/>
          </a:xfrm>
        </p:spPr>
        <p:txBody>
          <a:bodyPr/>
          <a:lstStyle/>
          <a:p>
            <a:r>
              <a:rPr lang="ru-RU" sz="1400" dirty="0" smtClean="0"/>
              <a:t>Дополнительные </a:t>
            </a:r>
            <a:r>
              <a:rPr lang="ru-RU" sz="1400" dirty="0"/>
              <a:t>общеобразовательные программы подразделяются на общеразвивающие и предпрофессиональные </a:t>
            </a:r>
            <a:r>
              <a:rPr lang="ru-RU" sz="1400" dirty="0" smtClean="0"/>
              <a:t>программы.</a:t>
            </a:r>
          </a:p>
          <a:p>
            <a:r>
              <a:rPr lang="ru-RU" sz="1400" dirty="0"/>
              <a:t>Содержание дополнительных общеразвивающих программ и сроки обучения по ним определяются образовательной программой, разработанной и утвержденной организацией, осуществляющей образовательную деятельность.</a:t>
            </a:r>
          </a:p>
          <a:p>
            <a: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 Министерства просвещения РФ от 09.11.2018 № 196 «Об утверждении Порядка организации и осуществления образовательной деятельности по дополнительным общеобразовательным программам» с изменениями от 05.09.2019г. № 470,от 30.09.2020г. № 533</a:t>
            </a:r>
            <a:r>
              <a:rPr lang="ru-R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Приказ Министерства образования и науки Российской Федерации от 25 октября 2013 г. N 1185 "Об утверждении примерной формы договора об образовании на обучение по дополнительным образовательным программам" (зарегистрирован Министерством юстиции Российской Федерации 24 января 2014 г., регистрационный N 31102).</a:t>
            </a:r>
          </a:p>
          <a:p>
            <a:r>
              <a:rPr lang="ru-R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Постановление </a:t>
            </a:r>
            <a: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Правительства РФ от 15.09.2020г. № 1441 «Об утверждении оказания платных образовательных </a:t>
            </a:r>
            <a:r>
              <a:rPr lang="ru-R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услуг..»</a:t>
            </a:r>
          </a:p>
          <a:p>
            <a:pPr marL="0" indent="0">
              <a:buNone/>
            </a:pPr>
            <a:r>
              <a:rPr lang="ru-RU" sz="1600" u="sng" dirty="0">
                <a:solidFill>
                  <a:schemeClr val="accent2">
                    <a:lumMod val="75000"/>
                  </a:schemeClr>
                </a:solidFill>
              </a:rPr>
              <a:t>Локальные нормативные акты ДОО:</a:t>
            </a:r>
            <a:endParaRPr lang="ru-RU" sz="1600" dirty="0"/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Правила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организации и осуществления образовательной деятельности по дополнительным образовательным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программам.( приложение- договор)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Правила оказания платных образовательных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услуг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.( приложение- договор)</a:t>
            </a:r>
          </a:p>
          <a:p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795" y="3927389"/>
            <a:ext cx="1138881" cy="113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4905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631" y="82378"/>
            <a:ext cx="8178543" cy="659027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Алгоритм оказания платных образовательных услуг.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557" y="444843"/>
            <a:ext cx="8804619" cy="6219568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 smtClean="0"/>
              <a:t>1</a:t>
            </a:r>
            <a:r>
              <a:rPr lang="ru-RU" sz="1400" b="1" dirty="0"/>
              <a:t>. </a:t>
            </a:r>
            <a:r>
              <a:rPr lang="ru-RU" sz="1400" b="1" dirty="0" smtClean="0"/>
              <a:t>Августовский педсовет:</a:t>
            </a:r>
          </a:p>
          <a:p>
            <a:pPr marL="0" indent="0">
              <a:buNone/>
            </a:pPr>
            <a:r>
              <a:rPr lang="ru-RU" sz="1400" dirty="0" smtClean="0"/>
              <a:t> -принятие дополнительных платных образовательных  программ;</a:t>
            </a:r>
          </a:p>
          <a:p>
            <a:pPr marL="0" indent="0">
              <a:buNone/>
            </a:pPr>
            <a:r>
              <a:rPr lang="ru-RU" sz="1400" dirty="0" smtClean="0"/>
              <a:t> -определение круга </a:t>
            </a:r>
            <a:r>
              <a:rPr lang="ru-RU" sz="1400" dirty="0"/>
              <a:t>лиц, которые будут реализовывать эти </a:t>
            </a:r>
            <a:r>
              <a:rPr lang="ru-RU" sz="1400" dirty="0" smtClean="0"/>
              <a:t>программы.</a:t>
            </a:r>
          </a:p>
          <a:p>
            <a:pPr marL="0" indent="0">
              <a:buNone/>
            </a:pPr>
            <a:r>
              <a:rPr lang="ru-RU" sz="1400" b="1" dirty="0" smtClean="0"/>
              <a:t>2. Анкетирование родителей.</a:t>
            </a:r>
          </a:p>
          <a:p>
            <a:pPr marL="0" indent="0">
              <a:buNone/>
            </a:pPr>
            <a:r>
              <a:rPr lang="ru-RU" sz="1400" b="1" dirty="0" smtClean="0"/>
              <a:t>3. Подача заявок родителями </a:t>
            </a:r>
            <a:r>
              <a:rPr lang="ru-RU" sz="1400" b="1" dirty="0"/>
              <a:t>в системе «Навигатор дополнительного образования Краснодарского края» в сети «Интернет</a:t>
            </a:r>
            <a:r>
              <a:rPr lang="ru-RU" sz="1400" b="1" dirty="0" smtClean="0"/>
              <a:t>».</a:t>
            </a:r>
          </a:p>
          <a:p>
            <a:pPr marL="0" indent="0">
              <a:buNone/>
            </a:pPr>
            <a:r>
              <a:rPr lang="ru-RU" sz="1400" b="1" dirty="0" smtClean="0"/>
              <a:t>4.Прием заявлений родителей.</a:t>
            </a:r>
          </a:p>
          <a:p>
            <a:pPr marL="0" indent="0">
              <a:buNone/>
            </a:pPr>
            <a:r>
              <a:rPr lang="ru-RU" sz="1400" b="1" dirty="0" smtClean="0"/>
              <a:t>5.Заключение договоров с родителями ( законными представителями).</a:t>
            </a:r>
          </a:p>
          <a:p>
            <a:pPr marL="0" indent="0">
              <a:buNone/>
            </a:pPr>
            <a:r>
              <a:rPr lang="ru-RU" sz="1400" b="1" dirty="0" smtClean="0"/>
              <a:t>6.Оформление </a:t>
            </a:r>
            <a:r>
              <a:rPr lang="ru-RU" sz="1400" b="1" dirty="0"/>
              <a:t>дополнительных соглашений к трудовым договорам с педагогами, участвующими в предоставлении платных образовательных услуг.</a:t>
            </a:r>
          </a:p>
          <a:p>
            <a:pPr marL="0" indent="0">
              <a:buNone/>
            </a:pPr>
            <a:r>
              <a:rPr lang="ru-RU" sz="1400" b="1" dirty="0"/>
              <a:t>7</a:t>
            </a:r>
            <a:r>
              <a:rPr lang="ru-RU" sz="1400" b="1" dirty="0" smtClean="0"/>
              <a:t>. </a:t>
            </a:r>
            <a:r>
              <a:rPr lang="ru-RU" sz="1400" b="1" dirty="0"/>
              <a:t>Утверждение групп воспитанников по оказанию </a:t>
            </a:r>
            <a:r>
              <a:rPr lang="ru-RU" sz="1400" b="1" dirty="0" smtClean="0"/>
              <a:t> </a:t>
            </a:r>
            <a:r>
              <a:rPr lang="ru-RU" sz="1400" b="1" dirty="0"/>
              <a:t>(платных) образовательных услуг</a:t>
            </a:r>
            <a:r>
              <a:rPr lang="ru-RU" sz="1400" b="1" dirty="0" smtClean="0"/>
              <a:t>.</a:t>
            </a:r>
          </a:p>
          <a:p>
            <a:pPr marL="0" indent="0">
              <a:buNone/>
            </a:pPr>
            <a:r>
              <a:rPr lang="ru-RU" sz="1400" b="1" u="sng" dirty="0" smtClean="0">
                <a:solidFill>
                  <a:schemeClr val="accent2">
                    <a:lumMod val="75000"/>
                  </a:schemeClr>
                </a:solidFill>
              </a:rPr>
              <a:t>Приказы по ДОО: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Приказ «Об установлении стоимости платных дополнительных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услуг»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на основании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C00000"/>
                </a:solidFill>
              </a:rPr>
              <a:t>Решения Совета муниципального образования Кавказский район Краснодарского края от 26 июня 2019г. № 120 «Об утверждении тарифов на дополнительные услуги, оказываемые за плату муниципальными образовательными учреждениями, подведомственными управлению образования администрации муниципального образования Кавказский район</a:t>
            </a:r>
            <a:r>
              <a:rPr lang="ru-RU" sz="1400" b="1" dirty="0" smtClean="0">
                <a:solidFill>
                  <a:srgbClr val="C00000"/>
                </a:solidFill>
              </a:rPr>
              <a:t>»</a:t>
            </a:r>
            <a:endParaRPr lang="ru-RU" sz="14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Приказ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«Об оказании платных дополнительных образовательных услуг.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  <a:p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Приказ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«Об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организации   платных образовательных услуг в 2022-2023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году.» 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Приказ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</a:rPr>
              <a:t>«О зачислении воспитанников в группы по оказанию платных образовательных услуг</a:t>
            </a:r>
            <a:r>
              <a:rPr lang="ru-RU" sz="1400" dirty="0" smtClean="0"/>
              <a:t>.» </a:t>
            </a:r>
            <a:endParaRPr lang="ru-RU" sz="1400" dirty="0"/>
          </a:p>
          <a:p>
            <a:endParaRPr lang="ru-RU" dirty="0"/>
          </a:p>
          <a:p>
            <a:endParaRPr lang="ru-RU" b="1" dirty="0"/>
          </a:p>
          <a:p>
            <a:endParaRPr lang="ru-RU" b="1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85519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3955" y="609600"/>
            <a:ext cx="8660220" cy="103632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Мониторинг оценки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качества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дошкольного образования.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451" y="1854926"/>
            <a:ext cx="8764724" cy="418709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Федеральный закон </a:t>
            </a:r>
            <a:r>
              <a:rPr lang="ru-RU" b="1" dirty="0">
                <a:solidFill>
                  <a:srgbClr val="C00000"/>
                </a:solidFill>
              </a:rPr>
              <a:t>« Об образовании в Российской Федерации» от 29 декабря 2012 г. № </a:t>
            </a:r>
            <a:r>
              <a:rPr lang="ru-RU" b="1" dirty="0" smtClean="0">
                <a:solidFill>
                  <a:srgbClr val="C00000"/>
                </a:solidFill>
              </a:rPr>
              <a:t>273-ФЗ.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Постановление </a:t>
            </a:r>
            <a:r>
              <a:rPr lang="ru-RU" b="1" dirty="0">
                <a:solidFill>
                  <a:srgbClr val="C00000"/>
                </a:solidFill>
              </a:rPr>
              <a:t>Правительства Российской Федерации от 5 августа 2013 г. № 662 « Об  осуществлении мониторинга системы </a:t>
            </a:r>
            <a:r>
              <a:rPr lang="ru-RU" b="1" dirty="0" smtClean="0">
                <a:solidFill>
                  <a:srgbClr val="C00000"/>
                </a:solidFill>
              </a:rPr>
              <a:t>образования.»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Приказ </a:t>
            </a:r>
            <a:r>
              <a:rPr lang="ru-RU" b="1" dirty="0">
                <a:solidFill>
                  <a:srgbClr val="C00000"/>
                </a:solidFill>
              </a:rPr>
              <a:t>министерства образования, науки и молодежной политики Краснодарского края от 24 марта 2022 года №658 «Об утверждении положения о региональной системе мониторинга оценки качества дошкольного образования в Краснодарском </a:t>
            </a:r>
            <a:r>
              <a:rPr lang="ru-RU" b="1" dirty="0" smtClean="0">
                <a:solidFill>
                  <a:srgbClr val="C00000"/>
                </a:solidFill>
              </a:rPr>
              <a:t>крае.»</a:t>
            </a:r>
          </a:p>
          <a:p>
            <a:pPr marL="0" indent="0">
              <a:buNone/>
            </a:pPr>
            <a:r>
              <a:rPr lang="ru-RU" dirty="0"/>
              <a:t>Региональная система мониторинга оценки качества дошкольного образования(далее – РСМОК ДО) разработана в целях непрерывного системного анализа, выявления динамики и эффективности деятельности дошкольных образовательных </a:t>
            </a:r>
            <a:r>
              <a:rPr lang="ru-RU" dirty="0" smtClean="0"/>
              <a:t>организаций.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229" y="121920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9062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741" y="205946"/>
            <a:ext cx="8590434" cy="172445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СМОК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ДО ориентирована на выявление: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323" y="741406"/>
            <a:ext cx="8985851" cy="5300620"/>
          </a:xfrm>
        </p:spPr>
        <p:txBody>
          <a:bodyPr/>
          <a:lstStyle/>
          <a:p>
            <a:r>
              <a:rPr lang="ru-RU" dirty="0" smtClean="0"/>
              <a:t>степени </a:t>
            </a:r>
            <a:r>
              <a:rPr lang="ru-RU" dirty="0"/>
              <a:t>соответствия образовательных программ дошкольного образования нормативным требованиям ФГОС ДО, при сохранении вариативности многообразия разрабатываемых и реализуемых образовательных программ;</a:t>
            </a:r>
          </a:p>
          <a:p>
            <a:r>
              <a:rPr lang="ru-RU" dirty="0"/>
              <a:t>степени соответствия условий осуществления образовательной деятельности дошкольными образовательными организациями действующим нормативным документам;</a:t>
            </a:r>
          </a:p>
          <a:p>
            <a:r>
              <a:rPr lang="ru-RU" dirty="0"/>
              <a:t>степени удовлетворенности семьи сотрудничеством и партнерством</a:t>
            </a:r>
            <a:br>
              <a:rPr lang="ru-RU" dirty="0"/>
            </a:br>
            <a:r>
              <a:rPr lang="ru-RU" dirty="0"/>
              <a:t>с ДОО;</a:t>
            </a:r>
          </a:p>
          <a:p>
            <a:r>
              <a:rPr lang="ru-RU" dirty="0" smtClean="0"/>
              <a:t>степени </a:t>
            </a:r>
            <a:r>
              <a:rPr lang="ru-RU" dirty="0"/>
              <a:t>обеспечения здоровья, безопасности и качества услуг по присмотру и уходу в ДОО;</a:t>
            </a:r>
          </a:p>
          <a:p>
            <a:r>
              <a:rPr lang="ru-RU" dirty="0"/>
              <a:t>степени совершенствования управления качеством дошкольного образования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216" y="4873330"/>
            <a:ext cx="2181043" cy="170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631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" y="300446"/>
            <a:ext cx="8725535" cy="162995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Локальные нормативные акты ДОО должны разрабатываться на основании нормативных актов Российской Федерации, нормативных правовых актов регионального и муниципального уровней.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s://present5.com/presentation/262808113_438266577/image-2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89" y="1618735"/>
            <a:ext cx="8587946" cy="484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074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356" y="214184"/>
            <a:ext cx="8499819" cy="74140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СМОК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ДО проводится по следующими критериями: 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221" y="741405"/>
            <a:ext cx="8746953" cy="5300621"/>
          </a:xfrm>
        </p:spPr>
        <p:txBody>
          <a:bodyPr/>
          <a:lstStyle/>
          <a:p>
            <a:r>
              <a:rPr lang="ru-RU" dirty="0" smtClean="0"/>
              <a:t>качество </a:t>
            </a:r>
            <a:r>
              <a:rPr lang="ru-RU" dirty="0"/>
              <a:t>образовательных программ дошкольного образования;</a:t>
            </a:r>
          </a:p>
          <a:p>
            <a:r>
              <a:rPr lang="ru-RU" dirty="0"/>
              <a:t>качество содержания образовательной деятельности в ДОО;</a:t>
            </a:r>
          </a:p>
          <a:p>
            <a:r>
              <a:rPr lang="ru-RU" dirty="0"/>
              <a:t>качество образовательных условий в дошкольных образовательных организациях;</a:t>
            </a:r>
          </a:p>
          <a:p>
            <a:r>
              <a:rPr lang="ru-RU" dirty="0"/>
              <a:t>качество взаимодействия с семьей;</a:t>
            </a:r>
          </a:p>
          <a:p>
            <a:r>
              <a:rPr lang="ru-RU" dirty="0"/>
              <a:t>качество обеспечение здоровья, безопасности и качества услуг по присмотру и уходу;</a:t>
            </a:r>
          </a:p>
          <a:p>
            <a:r>
              <a:rPr lang="ru-RU" dirty="0"/>
              <a:t>качество управленческих решений в дошкольной образовательной организации.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113" y="4220908"/>
            <a:ext cx="3209175" cy="242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2743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1535" y="222422"/>
            <a:ext cx="8112640" cy="840259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Критерий 1.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Качество образовательных программ дошкольного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0746" y="873211"/>
            <a:ext cx="8763429" cy="5774723"/>
          </a:xfrm>
        </p:spPr>
        <p:txBody>
          <a:bodyPr/>
          <a:lstStyle/>
          <a:p>
            <a:r>
              <a:rPr lang="ru-RU" dirty="0"/>
              <a:t>Параметр 1.1 соответствие структуры ООП ДО требований ФГОС </a:t>
            </a:r>
            <a:r>
              <a:rPr lang="ru-RU" dirty="0" smtClean="0"/>
              <a:t>ДО.</a:t>
            </a:r>
          </a:p>
          <a:p>
            <a:r>
              <a:rPr lang="ru-RU" dirty="0"/>
              <a:t>Параметр 1.2 соответствие содержания целевого раздела ООП ДО требований ФГОС </a:t>
            </a:r>
            <a:r>
              <a:rPr lang="ru-RU" dirty="0" smtClean="0"/>
              <a:t>ДО.</a:t>
            </a:r>
          </a:p>
          <a:p>
            <a:r>
              <a:rPr lang="ru-RU" dirty="0"/>
              <a:t>Параметр 1.3 соответствие содержания содержательного раздела ООП ДО требований ФГОС </a:t>
            </a:r>
            <a:r>
              <a:rPr lang="ru-RU" dirty="0" smtClean="0"/>
              <a:t>ДО.</a:t>
            </a:r>
          </a:p>
          <a:p>
            <a:r>
              <a:rPr lang="ru-RU" dirty="0"/>
              <a:t>Параметр 1.4соответствие содержания организационного раздела ООП ДО требований ФГОС </a:t>
            </a:r>
            <a:r>
              <a:rPr lang="ru-RU" dirty="0" smtClean="0"/>
              <a:t>ДО.</a:t>
            </a:r>
          </a:p>
          <a:p>
            <a:r>
              <a:rPr lang="ru-RU" dirty="0"/>
              <a:t>Параметр 1.5 соответствие содержания дополнительного раздела ООП ДО (презентации) требованиям ФГОС </a:t>
            </a:r>
            <a:r>
              <a:rPr lang="ru-RU" dirty="0" smtClean="0"/>
              <a:t>ДО.</a:t>
            </a:r>
          </a:p>
          <a:p>
            <a:endParaRPr lang="ru-RU" dirty="0"/>
          </a:p>
        </p:txBody>
      </p:sp>
      <p:pic>
        <p:nvPicPr>
          <p:cNvPr id="4" name="Рисунок 13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9418" y="4118920"/>
            <a:ext cx="3479404" cy="2644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1" y="4777947"/>
            <a:ext cx="996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Основная </a:t>
            </a:r>
            <a:r>
              <a:rPr lang="ru-RU" sz="800" dirty="0" err="1" smtClean="0"/>
              <a:t>общеобразо-вательная</a:t>
            </a:r>
            <a:r>
              <a:rPr lang="ru-RU" sz="800" dirty="0" smtClean="0"/>
              <a:t> программа- </a:t>
            </a:r>
            <a:r>
              <a:rPr lang="ru-RU" sz="800" dirty="0" err="1" smtClean="0"/>
              <a:t>образова</a:t>
            </a:r>
            <a:r>
              <a:rPr lang="ru-RU" sz="800" dirty="0" smtClean="0"/>
              <a:t>-тельная программа дошкольного образования</a:t>
            </a:r>
            <a:endParaRPr lang="ru-RU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4044779" y="4670854"/>
            <a:ext cx="11121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Адаптирован-</a:t>
            </a:r>
            <a:r>
              <a:rPr lang="ru-RU" sz="800" dirty="0" err="1" smtClean="0"/>
              <a:t>ная</a:t>
            </a:r>
            <a:r>
              <a:rPr lang="ru-RU" sz="800" dirty="0" smtClean="0"/>
              <a:t> основная </a:t>
            </a:r>
            <a:r>
              <a:rPr lang="ru-RU" sz="800" dirty="0" err="1" smtClean="0"/>
              <a:t>общеобразова</a:t>
            </a:r>
            <a:r>
              <a:rPr lang="ru-RU" sz="800" dirty="0" smtClean="0"/>
              <a:t>-тельная программа дошкольного образования для детей дошкольного возраста с ТНР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9694259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197708"/>
            <a:ext cx="8596312" cy="963827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Критерий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2. 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Повышение качества содержания образовательной деятельности в ДОО 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863" y="1161536"/>
            <a:ext cx="8596312" cy="4880490"/>
          </a:xfrm>
        </p:spPr>
        <p:txBody>
          <a:bodyPr/>
          <a:lstStyle/>
          <a:p>
            <a:r>
              <a:rPr lang="ru-RU" dirty="0"/>
              <a:t>Параметр 2.1 Познавательное </a:t>
            </a:r>
            <a:r>
              <a:rPr lang="ru-RU" dirty="0" smtClean="0"/>
              <a:t>развитие.</a:t>
            </a:r>
          </a:p>
          <a:p>
            <a:r>
              <a:rPr lang="ru-RU" dirty="0"/>
              <a:t>Параметр 2.2 Речевое </a:t>
            </a:r>
            <a:r>
              <a:rPr lang="ru-RU" dirty="0" smtClean="0"/>
              <a:t>развитие.</a:t>
            </a:r>
          </a:p>
          <a:p>
            <a:r>
              <a:rPr lang="ru-RU" dirty="0"/>
              <a:t>Параметр 2.3 Социально-коммуникативное </a:t>
            </a:r>
            <a:r>
              <a:rPr lang="ru-RU" dirty="0" smtClean="0"/>
              <a:t>развитие.</a:t>
            </a:r>
          </a:p>
          <a:p>
            <a:r>
              <a:rPr lang="ru-RU" dirty="0"/>
              <a:t>Параметр 2.4 Физическое </a:t>
            </a:r>
            <a:r>
              <a:rPr lang="ru-RU" dirty="0" smtClean="0"/>
              <a:t>развитие.</a:t>
            </a:r>
          </a:p>
          <a:p>
            <a:r>
              <a:rPr lang="ru-RU" dirty="0"/>
              <a:t>Параметр 2.5 Художественно-эстетическое </a:t>
            </a:r>
            <a:r>
              <a:rPr lang="ru-RU" dirty="0" smtClean="0"/>
              <a:t>развитие.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69" y="4435940"/>
            <a:ext cx="2925274" cy="19907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445" y="4605862"/>
            <a:ext cx="2335730" cy="17937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137" y="3463913"/>
            <a:ext cx="2814505" cy="207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7287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973" y="222422"/>
            <a:ext cx="8409202" cy="840259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Критерий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3. 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                  Качество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образовательных условий в ДОО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741" y="914400"/>
            <a:ext cx="8590434" cy="5127625"/>
          </a:xfrm>
        </p:spPr>
        <p:txBody>
          <a:bodyPr/>
          <a:lstStyle/>
          <a:p>
            <a:r>
              <a:rPr lang="ru-RU" dirty="0"/>
              <a:t>Параметр 3.1 Кадровые </a:t>
            </a:r>
            <a:r>
              <a:rPr lang="ru-RU" dirty="0" smtClean="0"/>
              <a:t>условия.</a:t>
            </a:r>
          </a:p>
          <a:p>
            <a:r>
              <a:rPr lang="ru-RU" dirty="0"/>
              <a:t>Параметр 3.2 Развивающая предметно-пространственная </a:t>
            </a:r>
            <a:r>
              <a:rPr lang="ru-RU" dirty="0" smtClean="0"/>
              <a:t>среда.</a:t>
            </a:r>
          </a:p>
          <a:p>
            <a:r>
              <a:rPr lang="ru-RU" dirty="0"/>
              <a:t>Параметр 3.3 Психолого-педагогические </a:t>
            </a:r>
            <a:r>
              <a:rPr lang="ru-RU" dirty="0" smtClean="0"/>
              <a:t>условия.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609" y="2585765"/>
            <a:ext cx="5446241" cy="363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7282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649" y="181232"/>
            <a:ext cx="8697526" cy="7166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Критерий 4. 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Качество взаимодействия с семьей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1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649" y="1095632"/>
            <a:ext cx="8697526" cy="4946393"/>
          </a:xfrm>
        </p:spPr>
        <p:txBody>
          <a:bodyPr/>
          <a:lstStyle/>
          <a:p>
            <a:r>
              <a:rPr lang="ru-RU" dirty="0"/>
              <a:t>Параметр 4.1 Информированность о деятельности </a:t>
            </a:r>
            <a:r>
              <a:rPr lang="ru-RU" dirty="0" smtClean="0"/>
              <a:t>ДОО.</a:t>
            </a:r>
          </a:p>
          <a:p>
            <a:r>
              <a:rPr lang="ru-RU" dirty="0"/>
              <a:t>Параметр 4.2 Вовлеченность в образовательный </a:t>
            </a:r>
            <a:r>
              <a:rPr lang="ru-RU" dirty="0" smtClean="0"/>
              <a:t>процесс.</a:t>
            </a:r>
          </a:p>
          <a:p>
            <a:r>
              <a:rPr lang="ru-RU" dirty="0"/>
              <a:t>Параметр 4.3 Удовлетворенность качеством предоставляемых ДОО </a:t>
            </a:r>
            <a:r>
              <a:rPr lang="ru-RU" dirty="0" smtClean="0"/>
              <a:t>услуг.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179" y="2734963"/>
            <a:ext cx="5665352" cy="3172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7486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Критерий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5. 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Качество обеспечения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здоровья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, безопасности и качества услуг по присмотру и уходу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838" y="1647568"/>
            <a:ext cx="8656337" cy="4394457"/>
          </a:xfrm>
        </p:spPr>
        <p:txBody>
          <a:bodyPr/>
          <a:lstStyle/>
          <a:p>
            <a:r>
              <a:rPr lang="ru-RU" dirty="0"/>
              <a:t>Параметр 5.1 Сохранение здоровья </a:t>
            </a:r>
            <a:r>
              <a:rPr lang="ru-RU" dirty="0" smtClean="0"/>
              <a:t>детей.</a:t>
            </a:r>
          </a:p>
          <a:p>
            <a:r>
              <a:rPr lang="ru-RU" dirty="0"/>
              <a:t>Параметр 5.2 Обеспечение </a:t>
            </a:r>
            <a:r>
              <a:rPr lang="ru-RU" dirty="0" smtClean="0"/>
              <a:t>безопасности.</a:t>
            </a:r>
          </a:p>
          <a:p>
            <a:r>
              <a:rPr lang="ru-RU" dirty="0"/>
              <a:t>Параметр 5.3 Обеспечение качества услуг по присмотру и </a:t>
            </a:r>
            <a:r>
              <a:rPr lang="ru-RU" dirty="0" smtClean="0"/>
              <a:t>уходу.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320" y="3171568"/>
            <a:ext cx="4602204" cy="345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7126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735" y="609600"/>
            <a:ext cx="8417440" cy="79907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Критерий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6.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Качество управления в ДОО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0173" y="1342768"/>
            <a:ext cx="8714002" cy="4699257"/>
          </a:xfrm>
        </p:spPr>
        <p:txBody>
          <a:bodyPr/>
          <a:lstStyle/>
          <a:p>
            <a:r>
              <a:rPr lang="ru-RU" dirty="0"/>
              <a:t>Параметр 6.1 Управление организационными </a:t>
            </a:r>
            <a:r>
              <a:rPr lang="ru-RU" dirty="0" smtClean="0"/>
              <a:t>процессами.</a:t>
            </a:r>
          </a:p>
          <a:p>
            <a:r>
              <a:rPr lang="ru-RU" dirty="0"/>
              <a:t>Параметр 6.2 Внутренняя система оценки </a:t>
            </a:r>
            <a:r>
              <a:rPr lang="ru-RU" dirty="0" smtClean="0"/>
              <a:t>качества.</a:t>
            </a:r>
          </a:p>
          <a:p>
            <a:r>
              <a:rPr lang="ru-RU" dirty="0"/>
              <a:t>Параметр 6.3 Программа развития </a:t>
            </a:r>
            <a:r>
              <a:rPr lang="ru-RU" dirty="0" smtClean="0"/>
              <a:t>ДОО.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567" y="3352847"/>
            <a:ext cx="4433887" cy="315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0765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161" y="609600"/>
            <a:ext cx="8368013" cy="56841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          Методы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сбора и обработки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935" y="1095632"/>
            <a:ext cx="8722240" cy="5420498"/>
          </a:xfrm>
        </p:spPr>
        <p:txBody>
          <a:bodyPr/>
          <a:lstStyle/>
          <a:p>
            <a:r>
              <a:rPr lang="ru-RU" u="sng" dirty="0"/>
              <a:t>Первым этапом</a:t>
            </a:r>
            <a:r>
              <a:rPr lang="ru-RU" dirty="0"/>
              <a:t> мониторинга является самоанализ ДОО по предложенным критериям, параметрам и показателям</a:t>
            </a:r>
            <a:r>
              <a:rPr lang="ru-RU" dirty="0" smtClean="0"/>
              <a:t>.</a:t>
            </a:r>
          </a:p>
          <a:p>
            <a:r>
              <a:rPr lang="ru-RU" u="sng" dirty="0"/>
              <a:t>Вторым этапом</a:t>
            </a:r>
            <a:r>
              <a:rPr lang="ru-RU" dirty="0"/>
              <a:t> мониторинга является внешняя </a:t>
            </a:r>
            <a:r>
              <a:rPr lang="ru-RU" dirty="0" smtClean="0"/>
              <a:t>экспертиза, которая проводится в 5 этапов: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1) сбор общих данных, интересующих эксперта; </a:t>
            </a:r>
          </a:p>
          <a:p>
            <a:pPr marL="0" indent="0">
              <a:buNone/>
            </a:pPr>
            <a:r>
              <a:rPr lang="ru-RU" dirty="0"/>
              <a:t>2) собственно экспертиза – заполнение оценочных карт, на основе наблюдения и анализа документации, анализ полученной информации, расчет оценки</a:t>
            </a:r>
          </a:p>
          <a:p>
            <a:pPr marL="0" indent="0">
              <a:buNone/>
            </a:pPr>
            <a:r>
              <a:rPr lang="ru-RU" dirty="0"/>
              <a:t>3) составление профиля качества ДОО, в сопоставлении с данными самоанализа;</a:t>
            </a:r>
          </a:p>
          <a:p>
            <a:pPr marL="0" indent="0">
              <a:buNone/>
            </a:pPr>
            <a:r>
              <a:rPr lang="ru-RU" dirty="0"/>
              <a:t>4) обсуждение результатов оценки с руководителем ДОО;</a:t>
            </a:r>
          </a:p>
          <a:p>
            <a:pPr marL="0" indent="0">
              <a:buNone/>
            </a:pPr>
            <a:r>
              <a:rPr lang="ru-RU" dirty="0"/>
              <a:t>5) предоставление точечных рекомендаций по повышению уровня качества дошкольного образования руководителю ДОО.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443" y="5464346"/>
            <a:ext cx="1138881" cy="113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5524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708454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Анализ эффективности принятых мер и управленческих решений.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838" y="1318054"/>
            <a:ext cx="8656337" cy="4723971"/>
          </a:xfrm>
        </p:spPr>
        <p:txBody>
          <a:bodyPr/>
          <a:lstStyle/>
          <a:p>
            <a:r>
              <a:rPr lang="ru-RU" dirty="0"/>
              <a:t>По итогам проводимых мероприятий и адресных рекомендаций принимаются управленческие решения, содержащие в том числе сведения о сроках реализации и ответственных/участниках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Завершающим </a:t>
            </a:r>
            <a:r>
              <a:rPr lang="ru-RU" dirty="0"/>
              <a:t>звеном управленческого цикла является анализ эффективности принятых мер, который должен включать описание тех мер, мероприятий и управленческих решений, которые проводились и были приняты, сведения о сроках проведения анализа эффективности мер/мероприятий и выводы по каждому из них.</a:t>
            </a:r>
          </a:p>
          <a:p>
            <a:r>
              <a:rPr lang="ru-RU" dirty="0"/>
              <a:t>Итогом проведения такого анализа для руководителей ДОО является определение проблемы, которая ложится в основу при выстраивании нового управленческого цикла.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065" y="5065240"/>
            <a:ext cx="1138881" cy="11388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389" y="5066270"/>
            <a:ext cx="1138881" cy="113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4856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63" y="395416"/>
            <a:ext cx="9194293" cy="6080174"/>
          </a:xfrm>
        </p:spPr>
      </p:pic>
    </p:spTree>
    <p:extLst>
      <p:ext uri="{BB962C8B-B14F-4D97-AF65-F5344CB8AC3E}">
        <p14:creationId xmlns:p14="http://schemas.microsoft.com/office/powerpoint/2010/main" val="4041138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Российской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Федерации»( с изменениями и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дополнениями)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2022" y="1771136"/>
            <a:ext cx="8442152" cy="427089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Предметом регулирования настоящего ФЗ являются общественные отношения, возникающие в сфере образования в связи с реализацией права на образование, обеспечением государственных гарантий прав и свобод человека в сфере образования и созданием условий для реализации права на образование 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Закон </a:t>
            </a:r>
            <a:r>
              <a:rPr lang="ru-RU" b="1" dirty="0">
                <a:solidFill>
                  <a:srgbClr val="C00000"/>
                </a:solidFill>
              </a:rPr>
              <a:t>Краснодарского края от 29.12.2004г. № 828-ФЗ «Об Образовании»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Владелец\Desktop\нормативка в работу\картинки ддля презентации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866" y="4199531"/>
            <a:ext cx="2175154" cy="217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10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195944"/>
            <a:ext cx="8634094" cy="1175656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Федерации» </a:t>
            </a:r>
            <a:r>
              <a:rPr lang="ru-RU" sz="1800" b="1" dirty="0" smtClean="0">
                <a:solidFill>
                  <a:srgbClr val="FF0000"/>
                </a:solidFill>
              </a:rPr>
              <a:t>Статья 3 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rgbClr val="FF0000"/>
                </a:solidFill>
              </a:rPr>
              <a:t>«Основные </a:t>
            </a:r>
            <a:r>
              <a:rPr lang="ru-RU" sz="1800" b="1" i="1" dirty="0">
                <a:solidFill>
                  <a:srgbClr val="FF0000"/>
                </a:solidFill>
              </a:rPr>
              <a:t>принципы государственной политики и правового регулирования отношений в сфере </a:t>
            </a:r>
            <a:r>
              <a:rPr lang="ru-RU" sz="1800" b="1" i="1" dirty="0" smtClean="0">
                <a:solidFill>
                  <a:srgbClr val="FF0000"/>
                </a:solidFill>
              </a:rPr>
              <a:t>образования»</a:t>
            </a:r>
            <a:r>
              <a:rPr lang="ru-RU" sz="1800" i="1" dirty="0">
                <a:solidFill>
                  <a:srgbClr val="FF0000"/>
                </a:solidFill>
              </a:rPr>
              <a:t/>
            </a:r>
            <a:br>
              <a:rPr lang="ru-RU" sz="1800" i="1" dirty="0">
                <a:solidFill>
                  <a:srgbClr val="FF0000"/>
                </a:solidFill>
              </a:rPr>
            </a:br>
            <a:endParaRPr lang="ru-RU" sz="18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843" y="2199502"/>
            <a:ext cx="8738346" cy="409679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При </a:t>
            </a:r>
            <a:r>
              <a:rPr lang="ru-RU" dirty="0">
                <a:solidFill>
                  <a:schemeClr val="tx1"/>
                </a:solidFill>
              </a:rPr>
              <a:t>разработке основной общеобразовательной программы организация, осуществляющая образовательную деятельность, вправе предусмотреть применение при реализации соответствующей образовательной программы примерного учебного плана и (или) примерного календарного учебного графика, и (или) примерных рабочих программ учебных предметов, курсов, дисциплин (модулей), включенных в соответствующую примерную основную общеобразовательную </a:t>
            </a:r>
            <a:r>
              <a:rPr lang="ru-RU" dirty="0" smtClean="0">
                <a:solidFill>
                  <a:schemeClr val="tx1"/>
                </a:solidFill>
              </a:rPr>
              <a:t>программу.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405" y="4899455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088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206" y="195944"/>
            <a:ext cx="8686800" cy="1267096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Федерации» </a:t>
            </a:r>
            <a:r>
              <a:rPr lang="ru-RU" sz="1800" b="1" dirty="0" smtClean="0">
                <a:solidFill>
                  <a:srgbClr val="FF0000"/>
                </a:solidFill>
              </a:rPr>
              <a:t>Статья 11 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800" b="1" i="1" dirty="0">
                <a:solidFill>
                  <a:srgbClr val="FF0000"/>
                </a:solidFill>
              </a:rPr>
              <a:t>« Федеральные государственные образовательные стандарты и федеральные государственные требования» 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12" y="1397726"/>
            <a:ext cx="8765177" cy="489857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Регламентирует </a:t>
            </a:r>
            <a:r>
              <a:rPr lang="ru-RU" b="1" i="1" dirty="0">
                <a:solidFill>
                  <a:srgbClr val="FF0000"/>
                </a:solidFill>
              </a:rPr>
              <a:t>ФГОС ДО Приказ Минобрнауки России от 17.10.2013г. № 1155 «Об утверждении федерального государственного образовательного стандарта дошкольного образования</a:t>
            </a:r>
            <a:r>
              <a:rPr lang="ru-RU" b="1" i="1" dirty="0" smtClean="0">
                <a:solidFill>
                  <a:srgbClr val="FF0000"/>
                </a:solidFill>
              </a:rPr>
              <a:t>».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Л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окальные </a:t>
            </a: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нормативные 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акты ДОО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Положение о рабочей группе по разработке образовательной программы ДОО в соответствии ФГОС ДО;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об основной общеобразовательной программе ДОО;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 разработке и реализации адаптированной основной общеобразовательной программы дошкольного образования для воспитанников с ОВЗ;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 рабочей программе педагога.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20" y="5072449"/>
            <a:ext cx="1223847" cy="122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73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195" y="195944"/>
            <a:ext cx="8643979" cy="147221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Федерации» </a:t>
            </a:r>
            <a:r>
              <a:rPr lang="ru-RU" sz="1800" b="1" dirty="0" smtClean="0">
                <a:solidFill>
                  <a:srgbClr val="FF0000"/>
                </a:solidFill>
              </a:rPr>
              <a:t>Статья </a:t>
            </a:r>
            <a:r>
              <a:rPr lang="ru-RU" sz="1800" b="1" dirty="0" smtClean="0">
                <a:solidFill>
                  <a:srgbClr val="C00000"/>
                </a:solidFill>
              </a:rPr>
              <a:t>12_1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Статья дополнительно включена с 1 сентября 2020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года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i="1" dirty="0" smtClean="0">
                <a:solidFill>
                  <a:srgbClr val="FF0000"/>
                </a:solidFill>
              </a:rPr>
              <a:t>«</a:t>
            </a:r>
            <a:r>
              <a:rPr lang="ru-RU" sz="1800" b="1" i="1" dirty="0">
                <a:solidFill>
                  <a:srgbClr val="FF0000"/>
                </a:solidFill>
              </a:rPr>
              <a:t>Общие требования к организации воспитания обучающихся» 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558" y="1544595"/>
            <a:ext cx="8713632" cy="475170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Воспитание </a:t>
            </a:r>
            <a:r>
              <a:rPr lang="ru-RU" dirty="0"/>
              <a:t>обучающихся при освоении ими основных образовательных программ в организациях, осуществляющих образовательную деятельность, осуществляется на основе включаемых в образовательную программу </a:t>
            </a:r>
            <a:r>
              <a:rPr lang="ru-RU" b="1" dirty="0"/>
              <a:t>рабочей программы воспитания и календарного плана воспитательной работы</a:t>
            </a:r>
            <a:r>
              <a:rPr lang="ru-RU" dirty="0"/>
              <a:t>, разрабатываемых и утверждаемых такими организациями самостоятельно, если иное не установлено настоящим Федеральным законом.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разработке рабочих программ воспитания и календарных планов воспитательной работы имеют право принимать участие </a:t>
            </a:r>
            <a:r>
              <a:rPr lang="ru-RU" dirty="0" smtClean="0"/>
              <a:t> </a:t>
            </a:r>
            <a:r>
              <a:rPr lang="ru-RU" dirty="0"/>
              <a:t>советы родителей, </a:t>
            </a:r>
            <a:r>
              <a:rPr lang="ru-RU" dirty="0" smtClean="0"/>
              <a:t>представительные </a:t>
            </a:r>
            <a:r>
              <a:rPr lang="ru-RU" dirty="0"/>
              <a:t>органы обучающихся (при их наличии).  </a:t>
            </a:r>
            <a:endParaRPr lang="ru-RU" dirty="0" smtClean="0"/>
          </a:p>
          <a:p>
            <a:pPr marL="0" indent="0">
              <a:buNone/>
            </a:pPr>
            <a:r>
              <a:rPr lang="ru-RU" u="sng" dirty="0"/>
              <a:t> </a:t>
            </a:r>
            <a:r>
              <a:rPr lang="ru-RU" u="sng" dirty="0" smtClean="0">
                <a:solidFill>
                  <a:schemeClr val="accent2">
                    <a:lumMod val="75000"/>
                  </a:schemeClr>
                </a:solidFill>
              </a:rPr>
              <a:t>Локальный нормативный акт </a:t>
            </a: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ДОО</a:t>
            </a:r>
            <a:r>
              <a:rPr lang="ru-RU" u="sng" dirty="0"/>
              <a:t>:</a:t>
            </a:r>
          </a:p>
          <a:p>
            <a:r>
              <a:rPr lang="ru-RU" dirty="0"/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 рабочей группе по разработке рабочей Программы воспитания и календарного плана воспитательной работы.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682" y="5270157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317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049" y="111211"/>
            <a:ext cx="8545125" cy="1600023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Федерации» </a:t>
            </a:r>
            <a:r>
              <a:rPr lang="ru-RU" sz="1800" b="1" dirty="0" smtClean="0">
                <a:solidFill>
                  <a:srgbClr val="FF0000"/>
                </a:solidFill>
              </a:rPr>
              <a:t>Статья 14 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rgbClr val="FF0000"/>
                </a:solidFill>
              </a:rPr>
              <a:t>«Язык образования» </a:t>
            </a: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492" y="914400"/>
            <a:ext cx="8923697" cy="5696465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ru-RU" dirty="0"/>
              <a:t>В Российской Федерации гарантируется получение образования на государственном языке Российской Федерации, а также выбор языка обучения и воспитания в пределах возможностей, предоставляемых системой </a:t>
            </a:r>
            <a:r>
              <a:rPr lang="ru-RU" dirty="0" smtClean="0"/>
              <a:t>образования.</a:t>
            </a:r>
          </a:p>
          <a:p>
            <a:r>
              <a:rPr lang="ru-RU" dirty="0"/>
              <a:t>Граждане Российской Федерации имеют право на получение дошкольного, начального общего и основного общего образования на родном языке из числа языков народов Российской Федерации, а также право на изучение родного языка из числа языков народов Российской Федерации, в том числе русского языка как родного языка, в пределах возможностей, предоставляемых системой образования, в порядке, установленном законодательством об образовании. </a:t>
            </a:r>
            <a:endParaRPr lang="ru-RU" dirty="0" smtClean="0"/>
          </a:p>
          <a:p>
            <a:r>
              <a:rPr lang="ru-RU" dirty="0"/>
              <a:t>Язык, языки образования определяются локальными нормативными актами организации, осуществляющей образовательную деятельность по реализуемым ею образовательным программам, в соответствии с законодательством Российской </a:t>
            </a:r>
            <a:r>
              <a:rPr lang="ru-RU" dirty="0" smtClean="0"/>
              <a:t>Федерации.</a:t>
            </a:r>
          </a:p>
          <a:p>
            <a:pPr marL="0" indent="0">
              <a:buNone/>
            </a:pP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Локальный нормативный акт ДОО</a:t>
            </a:r>
            <a:r>
              <a:rPr lang="ru-RU" u="sng" dirty="0"/>
              <a:t>:</a:t>
            </a:r>
          </a:p>
          <a:p>
            <a:r>
              <a:rPr lang="ru-RU" dirty="0"/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Положение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 языке(языках) образования.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101" y="5377249"/>
            <a:ext cx="1155357" cy="115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898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623" y="271849"/>
            <a:ext cx="8594552" cy="1439385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29.12.2012г. № 273 – ФЗ  «Об образовании в Российской </a:t>
            </a:r>
            <a:r>
              <a:rPr lang="ru-RU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Федерации» </a:t>
            </a:r>
            <a:r>
              <a:rPr lang="ru-RU" sz="1800" b="1" dirty="0" smtClean="0">
                <a:solidFill>
                  <a:srgbClr val="FF0000"/>
                </a:solidFill>
              </a:rPr>
              <a:t>Статья 17 </a:t>
            </a:r>
            <a: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800" b="1" i="1" dirty="0" smtClean="0">
                <a:solidFill>
                  <a:srgbClr val="FF0000"/>
                </a:solidFill>
              </a:rPr>
              <a:t>«Формы получения образования и формы обучения» </a:t>
            </a: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1914" y="1371600"/>
            <a:ext cx="8701275" cy="4924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 Российской Федерации образование может быть получено: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в организациях, осуществляющих образовательную деятельность;</a:t>
            </a:r>
            <a:br>
              <a:rPr lang="ru-RU" dirty="0"/>
            </a:b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вне организаций, осуществляющих образовательную деятельность (в форме семейного образования и самообразования).</a:t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Обучение в организациях, осуществляющих образовательную деятельность, с учетом потребностей, возможностей личности и в зависимости от объема обязательных занятий педагогического работника с обучающимися осуществляется в очной, очно-заочной или заочной форме.</a:t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u="sng" dirty="0">
                <a:solidFill>
                  <a:schemeClr val="accent2">
                    <a:lumMod val="75000"/>
                  </a:schemeClr>
                </a:solidFill>
              </a:rPr>
              <a:t>Локальный нормативный акт ДОО</a:t>
            </a:r>
            <a:r>
              <a:rPr lang="ru-RU" u="sng" dirty="0"/>
              <a:t>: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Положение о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формах обучения.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865" y="4775887"/>
            <a:ext cx="16764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03446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6046</TotalTime>
  <Words>3145</Words>
  <Application>Microsoft Office PowerPoint</Application>
  <PresentationFormat>Широкоэкранный</PresentationFormat>
  <Paragraphs>298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5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        Единоличным исполнительным органом образовательного учреждения является его руководитель, который   осуществляет руководство в соответствии с законами и другими нормативными правовыми актами Российской Федерации, Уставом.      </vt:lpstr>
      <vt:lpstr>Локальные нормативные акты ДОО должны разрабатываться на основании нормативных актов Российской Федерации, нормативных правовых актов регионального и муниципального уровней.  </vt:lpstr>
      <vt:lpstr>Федеральный Закон от 29.12.2012г. № 273 – ФЗ  «Об образовании в Российской Федерации»( с изменениями и дополнениями)</vt:lpstr>
      <vt:lpstr>Федеральный Закон от 29.12.2012г. № 273 – ФЗ  «Об образовании в Российской Федерации» Статья 3   «Основные принципы государственной политики и правового регулирования отношений в сфере образования» </vt:lpstr>
      <vt:lpstr>Федеральный Закон от 29.12.2012г. № 273 – ФЗ  «Об образовании в Российской Федерации» Статья 11   « Федеральные государственные образовательные стандарты и федеральные государственные требования»    </vt:lpstr>
      <vt:lpstr>Федеральный Закон от 29.12.2012г. № 273 – ФЗ  «Об образовании в Российской Федерации» Статья 12_1 (Статья дополнительно включена с 1 сентября 2020 года) «Общие требования к организации воспитания обучающихся»      </vt:lpstr>
      <vt:lpstr>Федеральный Закон от 29.12.2012г. № 273 – ФЗ  «Об образовании в Российской Федерации» Статья 14   «Язык образования»  </vt:lpstr>
      <vt:lpstr>Федеральный Закон от 29.12.2012г. № 273 – ФЗ  «Об образовании в Российской Федерации» Статья 17   «Формы получения образования и формы обучения»  </vt:lpstr>
      <vt:lpstr>Федеральный Закон от 29.12.2012г. № 273 – ФЗ  «Об образовании в Российской Федерации» Статья 25  «Устав образовательной организации»  </vt:lpstr>
      <vt:lpstr>Федеральный Закон от 29.12.2012г. № 273 – ФЗ  «Об образовании в Российской Федерации» Статья 26  «Управление образовательной организацией»  </vt:lpstr>
      <vt:lpstr>Федеральный Закон от 29.12.2012г. № 273 – ФЗ  «Об образовании в Российской Федерации» Статья 28   «Компетенция, права, обязанности и ответственность образовательной организации»  </vt:lpstr>
      <vt:lpstr>   </vt:lpstr>
      <vt:lpstr>Презентация PowerPoint</vt:lpstr>
      <vt:lpstr>Федеральный Закон от 29.12.2012г. № 273 – ФЗ  «Об образовании в Российской Федерации» Статья 30  «Локальные нормативные акты, содержащие нормы, регулирующие образовательные отношения»    </vt:lpstr>
      <vt:lpstr>Федеральный Закон от 29.12.2012г. № 273 – ФЗ  «Об образовании в Российской Федерации» Статья 41«Охрана здоровья обучающихся»     </vt:lpstr>
      <vt:lpstr>Федеральный Закон от 29.12.2012г. № 273 – ФЗ  «Об образовании в Российской Федерации» Статья 5354 Статья 53«Возникновение образовательных отношений»  Статья 54 «Договор об образовании»  </vt:lpstr>
      <vt:lpstr>Статья 55Федерального Закона от 29.12.2012г. № 273 – ФЗ  «Об образовании в Российской Федерации»  «Общие требования к приему на обучение в организацию, осуществляющую образовательную деятельность»  </vt:lpstr>
      <vt:lpstr>Статья 55Федерального Закона от 29.12.2012г. № 273 – ФЗ  «Об образовании в Российской Федерации»  «Общие требования к приему на обучение в организацию, осуществляющую образовательную деятельность» Приказом Министерства просвещения РФ от 31.07.2020 № 373 «Об утверждении Порядка организации и осуществления образовательной деятельности по основным общеобразовательным программам- образовательным программам дошкольного образования»</vt:lpstr>
      <vt:lpstr>Статья 55Федерального Закона от 29.12.2012г. № 273 – ФЗ  «Об образовании в Российской Федерации»  «Общие требования к приему на обучение в организацию, осуществляющую образовательную деятельность» </vt:lpstr>
      <vt:lpstr>Федеральный Закон от 29.12.2012г. № 273 – ФЗ  «Об образовании в Российской Федерации» Статья 64 «Дошкольное образование»   </vt:lpstr>
      <vt:lpstr>Федеральный Закон от 29.12.2012г. № 273 – ФЗ  «Об образовании в Российской Федерации» Статья 65 « Плата, взимаемая с родителей (законных представителей) за присмотр и уход за детьми, осваивающими образовательные программы дошкольного образования в организациях, осуществляющих образовательную деятельность»    </vt:lpstr>
      <vt:lpstr>Статья 67 Федерального Закона от 29.12.2012г. № 273 – ФЗ  «Об образовании в Российской Федерации»  «  Организация приема на обучение по основным общеобразовательным программам </vt:lpstr>
      <vt:lpstr>Личное дело воспитанника</vt:lpstr>
      <vt:lpstr>Персональные данные воспитанников и их родителей (законных представителей)  </vt:lpstr>
      <vt:lpstr>Статья 75 Федерального Закона от 29.12.2012г. № 273 – ФЗ  «Об образовании в Российской Федерации»   «Дополнительное образование детей и взрослых»  </vt:lpstr>
      <vt:lpstr>Алгоритм оказания платных образовательных услуг. </vt:lpstr>
      <vt:lpstr>Мониторинг оценки качества  дошкольного образования. </vt:lpstr>
      <vt:lpstr>СМОК ДО ориентирована на выявление: </vt:lpstr>
      <vt:lpstr>СМОК ДО проводится по следующими критериями:  </vt:lpstr>
      <vt:lpstr>Критерий 1. Качество образовательных программ дошкольного образования</vt:lpstr>
      <vt:lpstr>                                                    Критерий 2.  Повышение качества содержания образовательной деятельности в ДОО </vt:lpstr>
      <vt:lpstr>                                                    Критерий 3.                     Качество образовательных условий в ДОО</vt:lpstr>
      <vt:lpstr>Критерий 4.  Качество взаимодействия с семьей </vt:lpstr>
      <vt:lpstr>                                                Критерий 5.  Качество обеспечения здоровья, безопасности и качества услуг по присмотру и уходу</vt:lpstr>
      <vt:lpstr>                                     Критерий 6. Качество управления в ДОО</vt:lpstr>
      <vt:lpstr>             Методы сбора и обработки информации</vt:lpstr>
      <vt:lpstr>Анализ эффективности принятых мер и управленческих решений.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Acer</cp:lastModifiedBy>
  <cp:revision>327</cp:revision>
  <dcterms:created xsi:type="dcterms:W3CDTF">2016-10-19T11:28:37Z</dcterms:created>
  <dcterms:modified xsi:type="dcterms:W3CDTF">2022-07-28T09:21:17Z</dcterms:modified>
</cp:coreProperties>
</file>